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 id="2147483666" r:id="rId2"/>
  </p:sldMasterIdLst>
  <p:notesMasterIdLst>
    <p:notesMasterId r:id="rId27"/>
  </p:notesMasterIdLst>
  <p:sldIdLst>
    <p:sldId id="336" r:id="rId3"/>
    <p:sldId id="295" r:id="rId4"/>
    <p:sldId id="267" r:id="rId5"/>
    <p:sldId id="269" r:id="rId6"/>
    <p:sldId id="284" r:id="rId7"/>
    <p:sldId id="292" r:id="rId8"/>
    <p:sldId id="294" r:id="rId9"/>
    <p:sldId id="300" r:id="rId10"/>
    <p:sldId id="296" r:id="rId11"/>
    <p:sldId id="337" r:id="rId12"/>
    <p:sldId id="299" r:id="rId13"/>
    <p:sldId id="302" r:id="rId14"/>
    <p:sldId id="344" r:id="rId15"/>
    <p:sldId id="338" r:id="rId16"/>
    <p:sldId id="339" r:id="rId17"/>
    <p:sldId id="298" r:id="rId18"/>
    <p:sldId id="289" r:id="rId19"/>
    <p:sldId id="342" r:id="rId20"/>
    <p:sldId id="262" r:id="rId21"/>
    <p:sldId id="293" r:id="rId22"/>
    <p:sldId id="301" r:id="rId23"/>
    <p:sldId id="340" r:id="rId24"/>
    <p:sldId id="265" r:id="rId25"/>
    <p:sldId id="266" r:id="rId26"/>
  </p:sldIdLst>
  <p:sldSz cx="9144000" cy="5143500" type="screen16x9"/>
  <p:notesSz cx="6858000" cy="9144000"/>
  <p:embeddedFontLst>
    <p:embeddedFont>
      <p:font typeface="Bahnschrift" panose="020B0502040204020203" pitchFamily="34" charset="0"/>
      <p:regular r:id="rId28"/>
      <p:bold r:id="rId29"/>
    </p:embeddedFon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Raleway"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493885B5-F097-4FA5-B49A-F0F1F665B0DE}">
          <p14:sldIdLst>
            <p14:sldId id="336"/>
            <p14:sldId id="295"/>
          </p14:sldIdLst>
        </p14:section>
        <p14:section name="Who Is CSN?" id="{3A6A0EE8-F9C5-4236-98A3-DDD3087458AD}">
          <p14:sldIdLst>
            <p14:sldId id="267"/>
            <p14:sldId id="269"/>
            <p14:sldId id="284"/>
            <p14:sldId id="292"/>
          </p14:sldIdLst>
        </p14:section>
        <p14:section name="Data Sharing Issues Unique to Cyber" id="{721A6D06-ABB6-4B9A-80C0-62F6BDF65FDA}">
          <p14:sldIdLst>
            <p14:sldId id="294"/>
            <p14:sldId id="300"/>
            <p14:sldId id="296"/>
            <p14:sldId id="337"/>
            <p14:sldId id="299"/>
          </p14:sldIdLst>
        </p14:section>
        <p14:section name="Info Sharing Pitfalls" id="{926B8A60-B71B-434C-9039-C1BE529DA810}">
          <p14:sldIdLst>
            <p14:sldId id="302"/>
            <p14:sldId id="344"/>
            <p14:sldId id="338"/>
            <p14:sldId id="339"/>
            <p14:sldId id="298"/>
          </p14:sldIdLst>
        </p14:section>
        <p14:section name="Best practices associated with implementing cyber standards" id="{64328036-3BB8-440D-8BA7-A77CE88D37C8}">
          <p14:sldIdLst>
            <p14:sldId id="289"/>
            <p14:sldId id="342"/>
            <p14:sldId id="262"/>
          </p14:sldIdLst>
        </p14:section>
        <p14:section name="Emerging Tech and impact on data management implementation" id="{50F07C8F-F6CA-4F9E-B28E-83796263C2DF}">
          <p14:sldIdLst>
            <p14:sldId id="293"/>
            <p14:sldId id="301"/>
            <p14:sldId id="340"/>
            <p14:sldId id="265"/>
          </p14:sldIdLst>
        </p14:section>
        <p14:section name="Closing" id="{7207F6FF-E43A-4B7A-AD9F-858924CE3CCA}">
          <p14:sldIdLst>
            <p14:sldId id="266"/>
          </p14:sldIdLst>
        </p14:section>
      </p14:sectionLst>
    </p:ext>
    <p:ext uri="{EFAFB233-063F-42B5-8137-9DF3F51BA10A}">
      <p15:sldGuideLst xmlns:p15="http://schemas.microsoft.com/office/powerpoint/2012/main">
        <p15:guide id="1" orient="horz" pos="1620">
          <p15:clr>
            <a:srgbClr val="A4A3A4"/>
          </p15:clr>
        </p15:guide>
        <p15:guide id="2" pos="2664">
          <p15:clr>
            <a:srgbClr val="A4A3A4"/>
          </p15:clr>
        </p15:guide>
        <p15:guide id="3" orient="horz" pos="1224">
          <p15:clr>
            <a:srgbClr val="9AA0A6"/>
          </p15:clr>
        </p15:guide>
        <p15:guide id="4" orient="horz" pos="432">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UHDPZaGRFm6B8xvmIj5PPxZRp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Wright"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2C3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4EEC9B-DEE3-41C2-93FD-0643DF69CF8A}">
  <a:tblStyle styleId="{9B4EEC9B-DEE3-41C2-93FD-0643DF69CF8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a:tcStyle>
        <a:tcBdr/>
        <a:fill>
          <a:solidFill>
            <a:srgbClr val="D0D0D0"/>
          </a:solidFill>
        </a:fill>
      </a:tcStyle>
    </a:band1H>
    <a:band2H>
      <a:tcTxStyle/>
      <a:tcStyle>
        <a:tcBdr/>
      </a:tcStyle>
    </a:band2H>
    <a:band1V>
      <a:tcTxStyle/>
      <a:tcStyle>
        <a:tcBdr/>
        <a:fill>
          <a:solidFill>
            <a:srgbClr val="D0D0D0"/>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44850DF-94A5-4538-B14C-B0056BE93C8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78966" autoAdjust="0"/>
  </p:normalViewPr>
  <p:slideViewPr>
    <p:cSldViewPr snapToGrid="0">
      <p:cViewPr varScale="1">
        <p:scale>
          <a:sx n="95" d="100"/>
          <a:sy n="95" d="100"/>
        </p:scale>
        <p:origin x="586" y="62"/>
      </p:cViewPr>
      <p:guideLst>
        <p:guide orient="horz" pos="1620"/>
        <p:guide pos="2664"/>
        <p:guide orient="horz" pos="1224"/>
        <p:guide orient="horz" pos="432"/>
      </p:guideLst>
    </p:cSldViewPr>
  </p:slideViewPr>
  <p:notesTextViewPr>
    <p:cViewPr>
      <p:scale>
        <a:sx n="1" d="1"/>
        <a:sy n="1" d="1"/>
      </p:scale>
      <p:origin x="0" y="0"/>
    </p:cViewPr>
  </p:notesTextViewPr>
  <p:sorterViewPr>
    <p:cViewPr>
      <p:scale>
        <a:sx n="100" d="100"/>
        <a:sy n="100" d="100"/>
      </p:scale>
      <p:origin x="0" y="-24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bigger the sandbox, the less specificity</a:t>
            </a:r>
          </a:p>
        </p:txBody>
      </p:sp>
    </p:spTree>
    <p:extLst>
      <p:ext uri="{BB962C8B-B14F-4D97-AF65-F5344CB8AC3E}">
        <p14:creationId xmlns:p14="http://schemas.microsoft.com/office/powerpoint/2010/main" val="14825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409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376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230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Reputation, financial, fear of further attacks (revenge), </a:t>
            </a:r>
          </a:p>
          <a:p>
            <a:r>
              <a:rPr lang="en-US" dirty="0"/>
              <a:t>32 CFR Part 310 - PROTECTION OF PRIVACY AND ACCESS TO AND AMENDEMENT OF INDIVIDUAL RECORDS UNDER THE PRIVACY ACT OF 1974</a:t>
            </a:r>
          </a:p>
          <a:p>
            <a:r>
              <a:rPr lang="en-US" dirty="0"/>
              <a:t>Freedom of Information Act (FOIA) / Laws (FOIL) </a:t>
            </a:r>
            <a:endParaRPr dirty="0"/>
          </a:p>
        </p:txBody>
      </p:sp>
      <p:sp>
        <p:nvSpPr>
          <p:cNvPr id="224" name="Google Shape;22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1312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1874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1200" b="1" i="0" u="none" strike="noStrike" cap="none" dirty="0">
                <a:solidFill>
                  <a:srgbClr val="82C341"/>
                </a:solidFill>
                <a:latin typeface="+mn-lt"/>
                <a:ea typeface="Open Sans"/>
                <a:cs typeface="Open Sans"/>
                <a:sym typeface="Open Sans"/>
              </a:rPr>
              <a:t>Mission </a:t>
            </a:r>
            <a:r>
              <a:rPr lang="en-US" sz="1200" b="1" i="0" u="none" strike="noStrike" cap="none" dirty="0">
                <a:solidFill>
                  <a:srgbClr val="212121"/>
                </a:solidFill>
                <a:latin typeface="+mn-lt"/>
                <a:ea typeface="Open Sans"/>
                <a:cs typeface="Open Sans"/>
                <a:sym typeface="Open Sans"/>
              </a:rPr>
              <a:t> </a:t>
            </a:r>
          </a:p>
          <a:p>
            <a:pPr marL="0" marR="0" lvl="0" indent="0" algn="l" rtl="0">
              <a:lnSpc>
                <a:spcPct val="100000"/>
              </a:lnSpc>
              <a:spcBef>
                <a:spcPts val="0"/>
              </a:spcBef>
              <a:spcAft>
                <a:spcPts val="0"/>
              </a:spcAft>
              <a:buClr>
                <a:srgbClr val="000000"/>
              </a:buClr>
              <a:buSzPts val="2100"/>
              <a:buFont typeface="Arial"/>
              <a:buNone/>
            </a:pPr>
            <a:r>
              <a:rPr lang="en-US" sz="1100" i="0" u="none" strike="noStrike" cap="none" dirty="0">
                <a:solidFill>
                  <a:srgbClr val="002060"/>
                </a:solidFill>
                <a:latin typeface="+mn-lt"/>
                <a:ea typeface="Open Sans"/>
                <a:cs typeface="Open Sans"/>
                <a:sym typeface="Open Sans"/>
              </a:rPr>
              <a:t>To serve individuals and small businesses impacted by cybercrime.</a:t>
            </a:r>
          </a:p>
          <a:p>
            <a:pPr marL="0" marR="0" lvl="0" indent="0" algn="l" rtl="0">
              <a:lnSpc>
                <a:spcPct val="100000"/>
              </a:lnSpc>
              <a:spcBef>
                <a:spcPts val="2000"/>
              </a:spcBef>
              <a:spcAft>
                <a:spcPts val="0"/>
              </a:spcAft>
              <a:buClr>
                <a:srgbClr val="000000"/>
              </a:buClr>
              <a:buSzPts val="2500"/>
              <a:buFont typeface="Arial"/>
              <a:buNone/>
            </a:pPr>
            <a:r>
              <a:rPr lang="en-US" sz="1200" b="1" i="0" u="none" strike="noStrike" cap="none" dirty="0">
                <a:solidFill>
                  <a:srgbClr val="82C341"/>
                </a:solidFill>
                <a:latin typeface="+mn-lt"/>
                <a:ea typeface="Open Sans"/>
                <a:cs typeface="Open Sans"/>
                <a:sym typeface="Open Sans"/>
              </a:rPr>
              <a:t>Vision</a:t>
            </a:r>
            <a:br>
              <a:rPr lang="en-US" sz="1200" b="1" dirty="0">
                <a:solidFill>
                  <a:srgbClr val="82C341"/>
                </a:solidFill>
                <a:latin typeface="+mn-lt"/>
                <a:ea typeface="Open Sans"/>
                <a:cs typeface="Open Sans"/>
                <a:sym typeface="Open Sans"/>
              </a:rPr>
            </a:br>
            <a:r>
              <a:rPr lang="en-US" sz="1100" i="0" u="none" strike="noStrike" cap="none" dirty="0">
                <a:solidFill>
                  <a:srgbClr val="002060"/>
                </a:solidFill>
                <a:latin typeface="+mn-lt"/>
                <a:ea typeface="Open Sans"/>
                <a:cs typeface="Open Sans"/>
                <a:sym typeface="Open Sans"/>
              </a:rPr>
              <a:t>A society where everyone has the knowledge</a:t>
            </a:r>
            <a:r>
              <a:rPr lang="en-US" sz="1100" dirty="0">
                <a:solidFill>
                  <a:srgbClr val="002060"/>
                </a:solidFill>
                <a:latin typeface="+mn-lt"/>
                <a:ea typeface="Open Sans"/>
                <a:cs typeface="Open Sans"/>
                <a:sym typeface="Open Sans"/>
              </a:rPr>
              <a:t>, skills, and resources</a:t>
            </a:r>
            <a:r>
              <a:rPr lang="en-US" sz="1100" i="0" u="none" strike="noStrike" cap="none" dirty="0">
                <a:solidFill>
                  <a:srgbClr val="002060"/>
                </a:solidFill>
                <a:latin typeface="+mn-lt"/>
                <a:ea typeface="Open Sans"/>
                <a:cs typeface="Open Sans"/>
                <a:sym typeface="Open Sans"/>
              </a:rPr>
              <a:t> needed to recognize and def</a:t>
            </a:r>
            <a:r>
              <a:rPr lang="en-US" sz="1100" dirty="0">
                <a:solidFill>
                  <a:srgbClr val="002060"/>
                </a:solidFill>
                <a:latin typeface="+mn-lt"/>
                <a:ea typeface="Open Sans"/>
                <a:cs typeface="Open Sans"/>
                <a:sym typeface="Open Sans"/>
              </a:rPr>
              <a:t>end against</a:t>
            </a:r>
            <a:r>
              <a:rPr lang="en-US" sz="1100" i="0" u="none" strike="noStrike" cap="none" dirty="0">
                <a:solidFill>
                  <a:srgbClr val="002060"/>
                </a:solidFill>
                <a:latin typeface="+mn-lt"/>
                <a:ea typeface="Open Sans"/>
                <a:cs typeface="Open Sans"/>
                <a:sym typeface="Open Sans"/>
              </a:rPr>
              <a:t> cybercrime.</a:t>
            </a:r>
            <a:endParaRPr lang="en-US" sz="900" b="1" i="0" u="none" strike="noStrike" cap="none" dirty="0">
              <a:solidFill>
                <a:srgbClr val="000000"/>
              </a:solidFill>
              <a:latin typeface="+mn-lt"/>
              <a:ea typeface="Arial"/>
              <a:cs typeface="Arial"/>
              <a:sym typeface="Arial"/>
            </a:endParaRPr>
          </a:p>
          <a:p>
            <a:pPr marL="0" lvl="0" indent="0" algn="l" rtl="0">
              <a:lnSpc>
                <a:spcPct val="100000"/>
              </a:lnSpc>
              <a:spcBef>
                <a:spcPts val="0"/>
              </a:spcBef>
              <a:spcAft>
                <a:spcPts val="0"/>
              </a:spcAft>
              <a:buClr>
                <a:srgbClr val="000000"/>
              </a:buClr>
              <a:buSzPts val="1400"/>
              <a:buFont typeface="Arial"/>
              <a:buNone/>
            </a:pPr>
            <a:endParaRPr dirty="0">
              <a:latin typeface="+mn-l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When we are successful, we’ll see</a:t>
            </a:r>
            <a:endParaRPr dirty="0"/>
          </a:p>
          <a:p>
            <a:pPr marL="0" lvl="0" indent="0" algn="l" rtl="0">
              <a:lnSpc>
                <a:spcPct val="100000"/>
              </a:lnSpc>
              <a:spcBef>
                <a:spcPts val="0"/>
              </a:spcBef>
              <a:spcAft>
                <a:spcPts val="0"/>
              </a:spcAft>
              <a:buSzPts val="1400"/>
              <a:buNone/>
            </a:pPr>
            <a:r>
              <a:rPr lang="en" dirty="0"/>
              <a:t>Increased reporting</a:t>
            </a:r>
            <a:endParaRPr dirty="0"/>
          </a:p>
          <a:p>
            <a:pPr marL="0" lvl="0" indent="0" algn="l" rtl="0">
              <a:lnSpc>
                <a:spcPct val="100000"/>
              </a:lnSpc>
              <a:spcBef>
                <a:spcPts val="0"/>
              </a:spcBef>
              <a:spcAft>
                <a:spcPts val="0"/>
              </a:spcAft>
              <a:buSzPts val="1400"/>
              <a:buNone/>
            </a:pPr>
            <a:r>
              <a:rPr lang="en" dirty="0"/>
              <a:t>Increased recovery</a:t>
            </a:r>
            <a:endParaRPr dirty="0"/>
          </a:p>
          <a:p>
            <a:pPr marL="0" lvl="0" indent="0" algn="l" rtl="0">
              <a:lnSpc>
                <a:spcPct val="100000"/>
              </a:lnSpc>
              <a:spcBef>
                <a:spcPts val="0"/>
              </a:spcBef>
              <a:spcAft>
                <a:spcPts val="0"/>
              </a:spcAft>
              <a:buSzPts val="1400"/>
              <a:buNone/>
            </a:pPr>
            <a:r>
              <a:rPr lang="en" dirty="0"/>
              <a:t>Increased resources </a:t>
            </a:r>
            <a:endParaRPr dirty="0"/>
          </a:p>
          <a:p>
            <a:pPr marL="45720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 dirty="0"/>
              <a:t>And DECREASED crime and revictimization</a:t>
            </a:r>
            <a:endParaRPr dirty="0"/>
          </a:p>
          <a:p>
            <a:pPr marL="457200" lvl="0" indent="-228600" algn="l" rtl="0">
              <a:lnSpc>
                <a:spcPct val="100000"/>
              </a:lnSpc>
              <a:spcBef>
                <a:spcPts val="0"/>
              </a:spcBef>
              <a:spcAft>
                <a:spcPts val="0"/>
              </a:spcAft>
              <a:buSzPts val="1400"/>
              <a:buNone/>
            </a:pPr>
            <a:endParaRPr sz="1200"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034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Ad hoc developments in SLTTs often have political histories – elected official made a law mandating the collection of &lt;x&gt;</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775028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Reputation, financial, fear of further attacks (revenge), </a:t>
            </a:r>
            <a:endParaRPr dirty="0"/>
          </a:p>
        </p:txBody>
      </p:sp>
      <p:sp>
        <p:nvSpPr>
          <p:cNvPr id="224" name="Google Shape;22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0769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TOS in Cyber terms</a:t>
            </a:r>
          </a:p>
          <a:p>
            <a:pPr marL="158750" indent="0">
              <a:buNone/>
            </a:pPr>
            <a:r>
              <a:rPr lang="en-US" dirty="0"/>
              <a:t>Ad hoc developments in SLTTs often have political histories – elected official made a law mandating the collection of &lt;x&gt;</a:t>
            </a:r>
          </a:p>
          <a:p>
            <a:pPr marL="158750" indent="0">
              <a:buNone/>
            </a:pPr>
            <a:endParaRPr lang="en-US" dirty="0"/>
          </a:p>
          <a:p>
            <a:pPr marL="158750" indent="0">
              <a:buNone/>
            </a:pPr>
            <a:r>
              <a:rPr lang="en-US" dirty="0"/>
              <a:t>Cybersecurity Maturity Model Certification (CMMC) to normalize and standardize cybersecurity preparedness across the federal government's defense industrial base (DIB).</a:t>
            </a:r>
          </a:p>
        </p:txBody>
      </p:sp>
    </p:spTree>
    <p:extLst>
      <p:ext uri="{BB962C8B-B14F-4D97-AF65-F5344CB8AC3E}">
        <p14:creationId xmlns:p14="http://schemas.microsoft.com/office/powerpoint/2010/main" val="2711631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7301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
        <p:nvSpPr>
          <p:cNvPr id="11" name="Google Shape;11;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alt1">
  <p:cSld name="TITLE_1">
    <p:spTree>
      <p:nvGrpSpPr>
        <p:cNvPr id="1" name="Shape 75"/>
        <p:cNvGrpSpPr/>
        <p:nvPr/>
      </p:nvGrpSpPr>
      <p:grpSpPr>
        <a:xfrm>
          <a:off x="0" y="0"/>
          <a:ext cx="0" cy="0"/>
          <a:chOff x="0" y="0"/>
          <a:chExt cx="0" cy="0"/>
        </a:xfrm>
      </p:grpSpPr>
      <p:sp>
        <p:nvSpPr>
          <p:cNvPr id="76" name="Google Shape;76;p2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 name="Google Shape;77;p25"/>
          <p:cNvGrpSpPr/>
          <p:nvPr/>
        </p:nvGrpSpPr>
        <p:grpSpPr>
          <a:xfrm>
            <a:off x="830394" y="1191276"/>
            <a:ext cx="745764" cy="45826"/>
            <a:chOff x="4580561" y="2589004"/>
            <a:chExt cx="1064464" cy="25200"/>
          </a:xfrm>
        </p:grpSpPr>
        <p:sp>
          <p:nvSpPr>
            <p:cNvPr id="78" name="Google Shape;78;p25"/>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5"/>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25"/>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81" name="Google Shape;81;p25"/>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2" name="Google Shape;82;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25"/>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26"/>
          <p:cNvGrpSpPr/>
          <p:nvPr/>
        </p:nvGrpSpPr>
        <p:grpSpPr>
          <a:xfrm>
            <a:off x="830394" y="4169150"/>
            <a:ext cx="745764" cy="45826"/>
            <a:chOff x="4580561" y="2589004"/>
            <a:chExt cx="1064464" cy="25200"/>
          </a:xfrm>
        </p:grpSpPr>
        <p:sp>
          <p:nvSpPr>
            <p:cNvPr id="86" name="Google Shape;86;p2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26"/>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89" name="Google Shape;89;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27"/>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27"/>
          <p:cNvGrpSpPr/>
          <p:nvPr/>
        </p:nvGrpSpPr>
        <p:grpSpPr>
          <a:xfrm>
            <a:off x="830394" y="1191276"/>
            <a:ext cx="745764" cy="45826"/>
            <a:chOff x="4580561" y="2589004"/>
            <a:chExt cx="1064464" cy="25200"/>
          </a:xfrm>
        </p:grpSpPr>
        <p:sp>
          <p:nvSpPr>
            <p:cNvPr id="93" name="Google Shape;93;p27"/>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7"/>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7"/>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96" name="Google Shape;96;p27"/>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7" name="Google Shape;97;p2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8" name="Google Shape;98;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7"/>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8"/>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02" name="Google Shape;102;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grpSp>
        <p:nvGrpSpPr>
          <p:cNvPr id="104" name="Google Shape;104;p29"/>
          <p:cNvGrpSpPr/>
          <p:nvPr/>
        </p:nvGrpSpPr>
        <p:grpSpPr>
          <a:xfrm>
            <a:off x="830394" y="4169150"/>
            <a:ext cx="745764" cy="45826"/>
            <a:chOff x="4580561" y="2589004"/>
            <a:chExt cx="1064464" cy="25200"/>
          </a:xfrm>
        </p:grpSpPr>
        <p:sp>
          <p:nvSpPr>
            <p:cNvPr id="105" name="Google Shape;105;p2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2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08" name="Google Shape;108;p2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09" name="Google Shape;109;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10"/>
        <p:cNvGrpSpPr/>
        <p:nvPr/>
      </p:nvGrpSpPr>
      <p:grpSpPr>
        <a:xfrm>
          <a:off x="0" y="0"/>
          <a:ext cx="0" cy="0"/>
          <a:chOff x="0" y="0"/>
          <a:chExt cx="0" cy="0"/>
        </a:xfrm>
      </p:grpSpPr>
      <p:sp>
        <p:nvSpPr>
          <p:cNvPr id="111" name="Google Shape;111;p30"/>
          <p:cNvSpPr txBox="1">
            <a:spLocks noGrp="1"/>
          </p:cNvSpPr>
          <p:nvPr>
            <p:ph type="title"/>
          </p:nvPr>
        </p:nvSpPr>
        <p:spPr>
          <a:xfrm>
            <a:off x="1308150" y="1318650"/>
            <a:ext cx="71100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a:endParaRPr/>
          </a:p>
        </p:txBody>
      </p:sp>
      <p:sp>
        <p:nvSpPr>
          <p:cNvPr id="112" name="Google Shape;112;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spTree>
      <p:nvGrpSpPr>
        <p:cNvPr id="1" name="Shape 113"/>
        <p:cNvGrpSpPr/>
        <p:nvPr/>
      </p:nvGrpSpPr>
      <p:grpSpPr>
        <a:xfrm>
          <a:off x="0" y="0"/>
          <a:ext cx="0" cy="0"/>
          <a:chOff x="0" y="0"/>
          <a:chExt cx="0" cy="0"/>
        </a:xfrm>
      </p:grpSpPr>
      <p:grpSp>
        <p:nvGrpSpPr>
          <p:cNvPr id="114" name="Google Shape;114;p31"/>
          <p:cNvGrpSpPr/>
          <p:nvPr/>
        </p:nvGrpSpPr>
        <p:grpSpPr>
          <a:xfrm>
            <a:off x="830394" y="1191276"/>
            <a:ext cx="745764" cy="45826"/>
            <a:chOff x="4580561" y="2589004"/>
            <a:chExt cx="1064464" cy="25200"/>
          </a:xfrm>
        </p:grpSpPr>
        <p:sp>
          <p:nvSpPr>
            <p:cNvPr id="115" name="Google Shape;115;p31"/>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1"/>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3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18" name="Google Shape;11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100" baseline="0">
                <a:solidFill>
                  <a:srgbClr val="005170"/>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457200" y="900113"/>
            <a:ext cx="8309394" cy="3583467"/>
          </a:xfrm>
        </p:spPr>
        <p:txBody>
          <a:bodyPr/>
          <a:lstStyle>
            <a:lvl1pPr>
              <a:defRPr sz="1800">
                <a:solidFill>
                  <a:srgbClr val="334052"/>
                </a:solidFill>
              </a:defRPr>
            </a:lvl1pPr>
            <a:lvl2pPr>
              <a:defRPr sz="1500">
                <a:solidFill>
                  <a:srgbClr val="334052"/>
                </a:solidFill>
              </a:defRPr>
            </a:lvl2pPr>
            <a:lvl3pPr>
              <a:defRPr sz="1350">
                <a:solidFill>
                  <a:srgbClr val="334052"/>
                </a:solidFill>
              </a:defRPr>
            </a:lvl3pPr>
            <a:lvl4pPr>
              <a:defRPr sz="1200">
                <a:solidFill>
                  <a:srgbClr val="334052"/>
                </a:solidFill>
              </a:defRPr>
            </a:lvl4pPr>
            <a:lvl5pPr>
              <a:defRPr sz="12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106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609600" y="205978"/>
            <a:ext cx="8229600" cy="651272"/>
          </a:xfrm>
          <a:prstGeom prst="rect">
            <a:avLst/>
          </a:prstGeom>
          <a:noFill/>
          <a:ln>
            <a:noFill/>
          </a:ln>
        </p:spPr>
        <p:txBody>
          <a:bodyPr spcFirstLastPara="1" wrap="square" lIns="91425" tIns="45700" rIns="91425" bIns="45700" anchor="ctr" anchorCtr="0">
            <a:normAutofit/>
          </a:bodyPr>
          <a:lstStyle>
            <a:lvl1pPr lvl="0" algn="l">
              <a:lnSpc>
                <a:spcPct val="85714"/>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15"/>
          <p:cNvSpPr txBox="1">
            <a:spLocks noGrp="1"/>
          </p:cNvSpPr>
          <p:nvPr>
            <p:ph type="body" idx="1"/>
          </p:nvPr>
        </p:nvSpPr>
        <p:spPr>
          <a:xfrm>
            <a:off x="609600" y="1085850"/>
            <a:ext cx="8229600" cy="3508772"/>
          </a:xfrm>
          <a:prstGeom prst="rect">
            <a:avLst/>
          </a:prstGeom>
          <a:noFill/>
          <a:ln>
            <a:noFill/>
          </a:ln>
        </p:spPr>
        <p:txBody>
          <a:bodyPr spcFirstLastPara="1" wrap="square" lIns="91425" tIns="45700" rIns="91425" bIns="45700"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Clr>
                <a:schemeClr val="lt2"/>
              </a:buClr>
              <a:buSzPts val="1100"/>
              <a:buChar char="●"/>
              <a:defRPr/>
            </a:lvl4pPr>
            <a:lvl5pPr marL="2286000" lvl="4" indent="-270510" algn="l">
              <a:lnSpc>
                <a:spcPct val="115000"/>
              </a:lnSpc>
              <a:spcBef>
                <a:spcPts val="1600"/>
              </a:spcBef>
              <a:spcAft>
                <a:spcPts val="0"/>
              </a:spcAft>
              <a:buClr>
                <a:schemeClr val="lt2"/>
              </a:buClr>
              <a:buSzPts val="660"/>
              <a:buFont typeface="Noto Sans Symbols"/>
              <a:buChar char="❑"/>
              <a:defRPr/>
            </a:lvl5pPr>
            <a:lvl6pPr marL="2743200" lvl="5" indent="-298450" algn="l">
              <a:lnSpc>
                <a:spcPct val="115000"/>
              </a:lnSpc>
              <a:spcBef>
                <a:spcPts val="1600"/>
              </a:spcBef>
              <a:spcAft>
                <a:spcPts val="0"/>
              </a:spcAft>
              <a:buClr>
                <a:schemeClr val="lt2"/>
              </a:buClr>
              <a:buSzPts val="1100"/>
              <a:buFont typeface="Helvetica Neue"/>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1134154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8601" y="3465871"/>
            <a:ext cx="6146800" cy="628650"/>
          </a:xfrm>
          <a:prstGeom prst="rect">
            <a:avLst/>
          </a:prstGeom>
        </p:spPr>
        <p:txBody>
          <a:bodyPr>
            <a:noAutofit/>
          </a:bodyPr>
          <a:lstStyle>
            <a:lvl1pPr algn="ctr">
              <a:defRPr sz="21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353700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grpSp>
        <p:nvGrpSpPr>
          <p:cNvPr id="14" name="Google Shape;14;p14"/>
          <p:cNvGrpSpPr/>
          <p:nvPr/>
        </p:nvGrpSpPr>
        <p:grpSpPr>
          <a:xfrm>
            <a:off x="830394" y="773268"/>
            <a:ext cx="745764" cy="45826"/>
            <a:chOff x="4580561" y="2589004"/>
            <a:chExt cx="1064464" cy="25200"/>
          </a:xfrm>
        </p:grpSpPr>
        <p:sp>
          <p:nvSpPr>
            <p:cNvPr id="15" name="Google Shape;15;p14"/>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4"/>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14"/>
          <p:cNvSpPr txBox="1">
            <a:spLocks noGrp="1"/>
          </p:cNvSpPr>
          <p:nvPr>
            <p:ph type="title"/>
          </p:nvPr>
        </p:nvSpPr>
        <p:spPr>
          <a:xfrm>
            <a:off x="727650" y="238067"/>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8" name="Google Shape;18;p14"/>
          <p:cNvSpPr txBox="1">
            <a:spLocks noGrp="1"/>
          </p:cNvSpPr>
          <p:nvPr>
            <p:ph type="body" idx="1"/>
          </p:nvPr>
        </p:nvSpPr>
        <p:spPr>
          <a:xfrm>
            <a:off x="729450" y="819094"/>
            <a:ext cx="7688700" cy="4086339"/>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600"/>
              </a:spcBef>
              <a:spcAft>
                <a:spcPts val="0"/>
              </a:spcAft>
              <a:buClr>
                <a:schemeClr val="accent2"/>
              </a:buClr>
              <a:buSzPts val="1300"/>
              <a:buFont typeface="Arial" panose="020B0604020202020204" pitchFamily="34" charset="0"/>
              <a:buChar char="•"/>
              <a:defRPr sz="1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914400" lvl="1" indent="-298450" algn="l">
              <a:lnSpc>
                <a:spcPct val="115000"/>
              </a:lnSpc>
              <a:spcBef>
                <a:spcPts val="600"/>
              </a:spcBef>
              <a:spcAft>
                <a:spcPts val="0"/>
              </a:spcAft>
              <a:buClr>
                <a:schemeClr val="accent2"/>
              </a:buClr>
              <a:buSzPts val="1100"/>
              <a:buFont typeface="Courier New" panose="02070309020205020404" pitchFamily="49" charset="0"/>
              <a:buChar char="o"/>
              <a:defRPr>
                <a:solidFill>
                  <a:schemeClr val="accent2"/>
                </a:solidFill>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lang="en-US" dirty="0"/>
          </a:p>
          <a:p>
            <a:pPr lvl="1"/>
            <a:endParaRPr dirty="0"/>
          </a:p>
        </p:txBody>
      </p:sp>
      <p:sp>
        <p:nvSpPr>
          <p:cNvPr id="19" name="Google Shape;19;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b="1">
                <a:solidFill>
                  <a:srgbClr val="33405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5" name="Google Shape;125;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3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914400" lvl="1" indent="-355600" algn="l">
              <a:lnSpc>
                <a:spcPct val="100000"/>
              </a:lnSpc>
              <a:spcBef>
                <a:spcPts val="300"/>
              </a:spcBef>
              <a:spcAft>
                <a:spcPts val="0"/>
              </a:spcAft>
              <a:buClr>
                <a:srgbClr val="334052"/>
              </a:buClr>
              <a:buSzPts val="2000"/>
              <a:buFont typeface="Open Sans"/>
              <a:buChar char="○"/>
              <a:defRPr sz="1600">
                <a:solidFill>
                  <a:srgbClr val="334052"/>
                </a:solidFill>
                <a:latin typeface="Open Sans"/>
                <a:ea typeface="Open Sans"/>
                <a:cs typeface="Open Sans"/>
                <a:sym typeface="Open Sans"/>
              </a:defRPr>
            </a:lvl2pPr>
            <a:lvl3pPr marL="1371600" lvl="2"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1828800" lvl="3"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2286000" lvl="4"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2743200" lvl="5"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3200400" lvl="6"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3657600" lvl="7"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4114800" lvl="8" indent="-355600" algn="l">
              <a:lnSpc>
                <a:spcPct val="115000"/>
              </a:lnSpc>
              <a:spcBef>
                <a:spcPts val="1600"/>
              </a:spcBef>
              <a:spcAft>
                <a:spcPts val="1600"/>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26" name="Google Shape;12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7" name="Google Shape;127;p18"/>
          <p:cNvPicPr preferRelativeResize="0"/>
          <p:nvPr/>
        </p:nvPicPr>
        <p:blipFill rotWithShape="1">
          <a:blip r:embed="rId2">
            <a:alphaModFix/>
          </a:blip>
          <a:srcRect/>
          <a:stretch/>
        </p:blipFill>
        <p:spPr>
          <a:xfrm>
            <a:off x="7485004" y="129404"/>
            <a:ext cx="1546203" cy="54924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3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34052"/>
              </a:buClr>
              <a:buSzPts val="5200"/>
              <a:buFont typeface="Open Sans"/>
              <a:buNone/>
              <a:defRPr sz="5200" b="1">
                <a:solidFill>
                  <a:srgbClr val="334052"/>
                </a:solidFill>
                <a:latin typeface="Open Sans"/>
                <a:ea typeface="Open Sans"/>
                <a:cs typeface="Open Sans"/>
                <a:sym typeface="Open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0" name="Google Shape;130;p3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99A59F"/>
              </a:buClr>
              <a:buSzPts val="2800"/>
              <a:buFont typeface="Open Sans"/>
              <a:buNone/>
              <a:defRPr sz="2800">
                <a:solidFill>
                  <a:srgbClr val="99A59F"/>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1" name="Google Shape;1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
        <p:cNvGrpSpPr/>
        <p:nvPr/>
      </p:nvGrpSpPr>
      <p:grpSpPr>
        <a:xfrm>
          <a:off x="0" y="0"/>
          <a:ext cx="0" cy="0"/>
          <a:chOff x="0" y="0"/>
          <a:chExt cx="0" cy="0"/>
        </a:xfrm>
      </p:grpSpPr>
      <p:sp>
        <p:nvSpPr>
          <p:cNvPr id="133" name="Google Shape;133;p3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34052"/>
              </a:buClr>
              <a:buSzPts val="3600"/>
              <a:buFont typeface="Open Sans"/>
              <a:buNone/>
              <a:defRPr sz="3600">
                <a:solidFill>
                  <a:srgbClr val="334052"/>
                </a:solidFill>
                <a:latin typeface="Open Sans"/>
                <a:ea typeface="Open Sans"/>
                <a:cs typeface="Open Sans"/>
                <a:sym typeface="Open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4" name="Google Shape;1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
        <p:cNvGrpSpPr/>
        <p:nvPr/>
      </p:nvGrpSpPr>
      <p:grpSpPr>
        <a:xfrm>
          <a:off x="0" y="0"/>
          <a:ext cx="0" cy="0"/>
          <a:chOff x="0" y="0"/>
          <a:chExt cx="0" cy="0"/>
        </a:xfrm>
      </p:grpSpPr>
      <p:sp>
        <p:nvSpPr>
          <p:cNvPr id="136" name="Google Shape;136;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b="1">
                <a:solidFill>
                  <a:srgbClr val="33405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3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914400" lvl="1" indent="-330200" algn="l">
              <a:lnSpc>
                <a:spcPct val="115000"/>
              </a:lnSpc>
              <a:spcBef>
                <a:spcPts val="1600"/>
              </a:spcBef>
              <a:spcAft>
                <a:spcPts val="0"/>
              </a:spcAft>
              <a:buClr>
                <a:srgbClr val="334052"/>
              </a:buClr>
              <a:buSzPts val="1600"/>
              <a:buFont typeface="Open Sans"/>
              <a:buChar char="○"/>
              <a:defRPr sz="1600">
                <a:solidFill>
                  <a:srgbClr val="334052"/>
                </a:solidFill>
                <a:latin typeface="Open Sans"/>
                <a:ea typeface="Open Sans"/>
                <a:cs typeface="Open Sans"/>
                <a:sym typeface="Open Sans"/>
              </a:defRPr>
            </a:lvl2pPr>
            <a:lvl3pPr marL="1371600" lvl="2"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3pPr>
            <a:lvl4pPr marL="1828800" lvl="3"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4pPr>
            <a:lvl5pPr marL="2286000" lvl="4"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5pPr>
            <a:lvl6pPr marL="2743200" lvl="5"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6pPr>
            <a:lvl7pPr marL="3200400" lvl="6"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7pPr>
            <a:lvl8pPr marL="3657600" lvl="7"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8pPr>
            <a:lvl9pPr marL="4114800" lvl="8" indent="-304800" algn="l">
              <a:lnSpc>
                <a:spcPct val="115000"/>
              </a:lnSpc>
              <a:spcBef>
                <a:spcPts val="1600"/>
              </a:spcBef>
              <a:spcAft>
                <a:spcPts val="1600"/>
              </a:spcAft>
              <a:buClr>
                <a:srgbClr val="334052"/>
              </a:buClr>
              <a:buSzPts val="1200"/>
              <a:buFont typeface="Open Sans"/>
              <a:buChar char="■"/>
              <a:defRPr sz="1200">
                <a:solidFill>
                  <a:srgbClr val="334052"/>
                </a:solidFill>
                <a:latin typeface="Open Sans"/>
                <a:ea typeface="Open Sans"/>
                <a:cs typeface="Open Sans"/>
                <a:sym typeface="Open Sans"/>
              </a:defRPr>
            </a:lvl9pPr>
          </a:lstStyle>
          <a:p>
            <a:endParaRPr/>
          </a:p>
        </p:txBody>
      </p:sp>
      <p:sp>
        <p:nvSpPr>
          <p:cNvPr id="138" name="Google Shape;138;p3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914400" lvl="1" indent="-330200" algn="l">
              <a:lnSpc>
                <a:spcPct val="115000"/>
              </a:lnSpc>
              <a:spcBef>
                <a:spcPts val="1600"/>
              </a:spcBef>
              <a:spcAft>
                <a:spcPts val="0"/>
              </a:spcAft>
              <a:buClr>
                <a:srgbClr val="334052"/>
              </a:buClr>
              <a:buSzPts val="1600"/>
              <a:buFont typeface="Open Sans"/>
              <a:buChar char="○"/>
              <a:defRPr sz="1600">
                <a:solidFill>
                  <a:srgbClr val="334052"/>
                </a:solidFill>
                <a:latin typeface="Open Sans"/>
                <a:ea typeface="Open Sans"/>
                <a:cs typeface="Open Sans"/>
                <a:sym typeface="Open Sans"/>
              </a:defRPr>
            </a:lvl2pPr>
            <a:lvl3pPr marL="1371600" lvl="2"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3pPr>
            <a:lvl4pPr marL="1828800" lvl="3"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4pPr>
            <a:lvl5pPr marL="2286000" lvl="4"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5pPr>
            <a:lvl6pPr marL="2743200" lvl="5"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6pPr>
            <a:lvl7pPr marL="3200400" lvl="6"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7pPr>
            <a:lvl8pPr marL="3657600" lvl="7"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8pPr>
            <a:lvl9pPr marL="4114800" lvl="8" indent="-304800" algn="l">
              <a:lnSpc>
                <a:spcPct val="115000"/>
              </a:lnSpc>
              <a:spcBef>
                <a:spcPts val="1600"/>
              </a:spcBef>
              <a:spcAft>
                <a:spcPts val="1600"/>
              </a:spcAft>
              <a:buClr>
                <a:srgbClr val="334052"/>
              </a:buClr>
              <a:buSzPts val="1200"/>
              <a:buFont typeface="Open Sans"/>
              <a:buChar char="■"/>
              <a:defRPr sz="1200">
                <a:solidFill>
                  <a:srgbClr val="334052"/>
                </a:solidFill>
                <a:latin typeface="Open Sans"/>
                <a:ea typeface="Open Sans"/>
                <a:cs typeface="Open Sans"/>
                <a:sym typeface="Open Sans"/>
              </a:defRPr>
            </a:lvl9pPr>
          </a:lstStyle>
          <a:p>
            <a:endParaRPr/>
          </a:p>
        </p:txBody>
      </p:sp>
      <p:sp>
        <p:nvSpPr>
          <p:cNvPr id="139" name="Google Shape;13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6"/>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16"/>
          <p:cNvGrpSpPr/>
          <p:nvPr/>
        </p:nvGrpSpPr>
        <p:grpSpPr>
          <a:xfrm>
            <a:off x="830394" y="1191276"/>
            <a:ext cx="745764" cy="45826"/>
            <a:chOff x="4580561" y="2589004"/>
            <a:chExt cx="1064464" cy="25200"/>
          </a:xfrm>
        </p:grpSpPr>
        <p:sp>
          <p:nvSpPr>
            <p:cNvPr id="27" name="Google Shape;27;p16"/>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6"/>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16"/>
          <p:cNvSpPr txBox="1">
            <a:spLocks noGrp="1"/>
          </p:cNvSpPr>
          <p:nvPr>
            <p:ph type="ctrTitle"/>
          </p:nvPr>
        </p:nvSpPr>
        <p:spPr>
          <a:xfrm>
            <a:off x="729625" y="1330425"/>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30" name="Google Shape;30;p16"/>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1" name="Google Shape;31;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19"/>
          <p:cNvGrpSpPr/>
          <p:nvPr/>
        </p:nvGrpSpPr>
        <p:grpSpPr>
          <a:xfrm>
            <a:off x="830394" y="1191276"/>
            <a:ext cx="745764" cy="45826"/>
            <a:chOff x="4580561" y="2589004"/>
            <a:chExt cx="1064464" cy="25200"/>
          </a:xfrm>
        </p:grpSpPr>
        <p:sp>
          <p:nvSpPr>
            <p:cNvPr id="34" name="Google Shape;34;p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19"/>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7" name="Google Shape;37;p1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0"/>
          <p:cNvGrpSpPr/>
          <p:nvPr/>
        </p:nvGrpSpPr>
        <p:grpSpPr>
          <a:xfrm>
            <a:off x="830394" y="1191276"/>
            <a:ext cx="745764" cy="45826"/>
            <a:chOff x="4580561" y="2589004"/>
            <a:chExt cx="1064464" cy="25200"/>
          </a:xfrm>
        </p:grpSpPr>
        <p:sp>
          <p:nvSpPr>
            <p:cNvPr id="41" name="Google Shape;41;p20"/>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0"/>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20"/>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4" name="Google Shape;44;p20"/>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5" name="Google Shape;45;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0"/>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47"/>
        <p:cNvGrpSpPr/>
        <p:nvPr/>
      </p:nvGrpSpPr>
      <p:grpSpPr>
        <a:xfrm>
          <a:off x="0" y="0"/>
          <a:ext cx="0" cy="0"/>
          <a:chOff x="0" y="0"/>
          <a:chExt cx="0" cy="0"/>
        </a:xfrm>
      </p:grpSpPr>
      <p:sp>
        <p:nvSpPr>
          <p:cNvPr id="48" name="Google Shape;48;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21"/>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1"/>
          <p:cNvSpPr txBox="1">
            <a:spLocks noGrp="1"/>
          </p:cNvSpPr>
          <p:nvPr>
            <p:ph type="body" idx="1"/>
          </p:nvPr>
        </p:nvSpPr>
        <p:spPr>
          <a:xfrm>
            <a:off x="729450" y="1068650"/>
            <a:ext cx="7688700" cy="1034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52"/>
        <p:cNvGrpSpPr/>
        <p:nvPr/>
      </p:nvGrpSpPr>
      <p:grpSpPr>
        <a:xfrm>
          <a:off x="0" y="0"/>
          <a:ext cx="0" cy="0"/>
          <a:chOff x="0" y="0"/>
          <a:chExt cx="0" cy="0"/>
        </a:xfrm>
      </p:grpSpPr>
      <p:sp>
        <p:nvSpPr>
          <p:cNvPr id="53" name="Google Shape;53;p2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22"/>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2"/>
          <p:cNvSpPr txBox="1">
            <a:spLocks noGrp="1"/>
          </p:cNvSpPr>
          <p:nvPr>
            <p:ph type="title"/>
          </p:nvPr>
        </p:nvSpPr>
        <p:spPr>
          <a:xfrm>
            <a:off x="729450" y="2056375"/>
            <a:ext cx="58875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23"/>
          <p:cNvGrpSpPr/>
          <p:nvPr/>
        </p:nvGrpSpPr>
        <p:grpSpPr>
          <a:xfrm>
            <a:off x="830394" y="1191276"/>
            <a:ext cx="745764" cy="45826"/>
            <a:chOff x="4580561" y="2589004"/>
            <a:chExt cx="1064464" cy="25200"/>
          </a:xfrm>
        </p:grpSpPr>
        <p:sp>
          <p:nvSpPr>
            <p:cNvPr id="60" name="Google Shape;60;p23"/>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3"/>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23"/>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3" name="Google Shape;63;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23"/>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24"/>
          <p:cNvGrpSpPr/>
          <p:nvPr/>
        </p:nvGrpSpPr>
        <p:grpSpPr>
          <a:xfrm>
            <a:off x="830394" y="1191276"/>
            <a:ext cx="745764" cy="45826"/>
            <a:chOff x="4580561" y="2589004"/>
            <a:chExt cx="1064464" cy="25200"/>
          </a:xfrm>
        </p:grpSpPr>
        <p:sp>
          <p:nvSpPr>
            <p:cNvPr id="68" name="Google Shape;68;p24"/>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4"/>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2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71" name="Google Shape;71;p2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2" name="Google Shape;72;p2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3" name="Google Shape;73;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24"/>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3.jpg"/><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dirty="0"/>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1"/>
            <a:endParaRPr dirty="0"/>
          </a:p>
        </p:txBody>
      </p:sp>
      <p:sp>
        <p:nvSpPr>
          <p:cNvPr id="8" name="Google Shape;8;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2"/>
          <p:cNvPicPr preferRelativeResize="0"/>
          <p:nvPr/>
        </p:nvPicPr>
        <p:blipFill rotWithShape="1">
          <a:blip r:embed="rId22">
            <a:alphaModFix/>
          </a:blip>
          <a:srcRect/>
          <a:stretch/>
        </p:blipFill>
        <p:spPr>
          <a:xfrm>
            <a:off x="8160025" y="82325"/>
            <a:ext cx="924975" cy="3295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72" r:id="rId17"/>
    <p:sldLayoutId id="2147483673" r:id="rId18"/>
    <p:sldLayoutId id="214748367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2"/>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2"/>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6">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pen Sans"/>
              <a:buNone/>
              <a:defRPr sz="28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1" name="Google Shape;121;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5000"/>
              </a:lnSpc>
              <a:spcBef>
                <a:spcPts val="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1pPr>
            <a:lvl2pPr marL="914400" marR="0" lvl="1"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2pPr>
            <a:lvl3pPr marL="1371600" marR="0" lvl="2"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3pPr>
            <a:lvl4pPr marL="1828800" marR="0" lvl="3"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4pPr>
            <a:lvl5pPr marL="2286000" marR="0" lvl="4"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5pPr>
            <a:lvl6pPr marL="2743200" marR="0" lvl="5"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6pPr>
            <a:lvl7pPr marL="3200400" marR="0" lvl="6"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7pPr>
            <a:lvl8pPr marL="3657600" marR="0" lvl="7"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8pPr>
            <a:lvl9pPr marL="4114800" marR="0" lvl="8" indent="-355600" algn="l" rtl="0">
              <a:lnSpc>
                <a:spcPct val="115000"/>
              </a:lnSpc>
              <a:spcBef>
                <a:spcPts val="1600"/>
              </a:spcBef>
              <a:spcAft>
                <a:spcPts val="160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9pPr>
          </a:lstStyle>
          <a:p>
            <a:endParaRPr/>
          </a:p>
        </p:txBody>
      </p:sp>
      <p:sp>
        <p:nvSpPr>
          <p:cNvPr id="122" name="Google Shape;12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mailto:SWright@cybercrimesupport.org"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hyperlink" Target="mailto:davidw@cybercrimesupport.org" TargetMode="External"/><Relationship Id="rId4" Type="http://schemas.openxmlformats.org/officeDocument/2006/relationships/hyperlink" Target="mailto:ilene@cybercrimesuppor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80" y="1601479"/>
            <a:ext cx="9144000" cy="1107996"/>
          </a:xfrm>
          <a:prstGeom prst="rect">
            <a:avLst/>
          </a:prstGeom>
        </p:spPr>
        <p:txBody>
          <a:bodyPr wrap="square">
            <a:spAutoFit/>
          </a:bodyPr>
          <a:lstStyle/>
          <a:p>
            <a:pPr algn="ctr" defTabSz="342900">
              <a:buClrTx/>
              <a:defRPr/>
            </a:pPr>
            <a:r>
              <a:rPr lang="en-US" sz="3300" b="1" kern="1200" dirty="0">
                <a:solidFill>
                  <a:srgbClr val="005170"/>
                </a:solidFill>
                <a:latin typeface="Bahnschrift" panose="020B0502040204020203" pitchFamily="34" charset="0"/>
                <a:ea typeface="+mn-ea"/>
                <a:cs typeface="+mn-cs"/>
              </a:rPr>
              <a:t>Issues, Challenges, and Pitfalls </a:t>
            </a:r>
            <a:br>
              <a:rPr lang="en-US" sz="3300" b="1" kern="1200" dirty="0">
                <a:solidFill>
                  <a:srgbClr val="005170"/>
                </a:solidFill>
                <a:latin typeface="Bahnschrift" panose="020B0502040204020203" pitchFamily="34" charset="0"/>
                <a:ea typeface="+mn-ea"/>
                <a:cs typeface="+mn-cs"/>
              </a:rPr>
            </a:br>
            <a:r>
              <a:rPr lang="en-US" sz="3300" b="1" kern="1200" dirty="0">
                <a:solidFill>
                  <a:srgbClr val="005170"/>
                </a:solidFill>
                <a:latin typeface="Bahnschrift" panose="020B0502040204020203" pitchFamily="34" charset="0"/>
                <a:ea typeface="+mn-ea"/>
                <a:cs typeface="+mn-cs"/>
              </a:rPr>
              <a:t>in the Cyber Domain</a:t>
            </a:r>
          </a:p>
        </p:txBody>
      </p:sp>
      <p:sp>
        <p:nvSpPr>
          <p:cNvPr id="4" name="Rectangle 3"/>
          <p:cNvSpPr/>
          <p:nvPr/>
        </p:nvSpPr>
        <p:spPr>
          <a:xfrm>
            <a:off x="2857500" y="2774582"/>
            <a:ext cx="3429000" cy="923330"/>
          </a:xfrm>
          <a:prstGeom prst="rect">
            <a:avLst/>
          </a:prstGeom>
        </p:spPr>
        <p:txBody>
          <a:bodyPr>
            <a:spAutoFit/>
          </a:bodyPr>
          <a:lstStyle/>
          <a:p>
            <a:pPr algn="ctr" defTabSz="342900">
              <a:buClrTx/>
              <a:defRPr/>
            </a:pPr>
            <a:r>
              <a:rPr lang="en-US" sz="1350" kern="1200" dirty="0">
                <a:solidFill>
                  <a:srgbClr val="005170"/>
                </a:solidFill>
                <a:ea typeface="+mn-ea"/>
                <a:cs typeface="+mn-cs"/>
              </a:rPr>
              <a:t>Ms. Stacey Wright</a:t>
            </a:r>
          </a:p>
          <a:p>
            <a:pPr algn="ctr" defTabSz="342900">
              <a:buClrTx/>
              <a:defRPr/>
            </a:pPr>
            <a:r>
              <a:rPr lang="en-US" sz="1350" kern="1200" dirty="0">
                <a:solidFill>
                  <a:srgbClr val="005170"/>
                </a:solidFill>
                <a:ea typeface="+mn-ea"/>
                <a:cs typeface="+mn-cs"/>
              </a:rPr>
              <a:t>Cybercrime Support Network</a:t>
            </a:r>
          </a:p>
          <a:p>
            <a:pPr algn="ctr" defTabSz="342900">
              <a:buClrTx/>
              <a:defRPr/>
            </a:pPr>
            <a:r>
              <a:rPr lang="en-US" sz="1350" kern="1200" dirty="0">
                <a:solidFill>
                  <a:srgbClr val="005170"/>
                </a:solidFill>
                <a:ea typeface="+mn-ea"/>
                <a:cs typeface="+mn-cs"/>
              </a:rPr>
              <a:t>VP of Cyber Resiliency Services</a:t>
            </a:r>
          </a:p>
          <a:p>
            <a:pPr algn="ctr" defTabSz="342900">
              <a:buClrTx/>
              <a:defRPr/>
            </a:pPr>
            <a:endParaRPr lang="en-US" sz="1350" kern="1200" dirty="0">
              <a:solidFill>
                <a:srgbClr val="8B8B8B">
                  <a:lumMod val="75000"/>
                </a:srgbClr>
              </a:solidFill>
              <a:ea typeface="+mn-ea"/>
              <a:cs typeface="+mn-cs"/>
            </a:endParaRPr>
          </a:p>
        </p:txBody>
      </p:sp>
      <p:pic>
        <p:nvPicPr>
          <p:cNvPr id="5" name="Picture 4" descr="BG-title.jpg">
            <a:extLst>
              <a:ext uri="{FF2B5EF4-FFF2-40B4-BE49-F238E27FC236}">
                <a16:creationId xmlns:a16="http://schemas.microsoft.com/office/drawing/2014/main" id="{3A230B16-41C7-4A4D-8410-69AED89E313D}"/>
              </a:ext>
            </a:extLst>
          </p:cNvPr>
          <p:cNvPicPr>
            <a:picLocks noChangeAspect="1"/>
          </p:cNvPicPr>
          <p:nvPr/>
        </p:nvPicPr>
        <p:blipFill rotWithShape="1">
          <a:blip r:embed="rId3">
            <a:extLst>
              <a:ext uri="{28A0092B-C50C-407E-A947-70E740481C1C}">
                <a14:useLocalDpi xmlns:a14="http://schemas.microsoft.com/office/drawing/2010/main" val="0"/>
              </a:ext>
            </a:extLst>
          </a:blip>
          <a:srcRect l="15448" t="38379" r="14460" b="38667"/>
          <a:stretch/>
        </p:blipFill>
        <p:spPr>
          <a:xfrm>
            <a:off x="3038557" y="81626"/>
            <a:ext cx="3066885" cy="564972"/>
          </a:xfrm>
          <a:prstGeom prst="rect">
            <a:avLst/>
          </a:prstGeom>
        </p:spPr>
      </p:pic>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aphicFrame>
        <p:nvGraphicFramePr>
          <p:cNvPr id="227" name="Google Shape;227;p7"/>
          <p:cNvGraphicFramePr/>
          <p:nvPr>
            <p:extLst>
              <p:ext uri="{D42A27DB-BD31-4B8C-83A1-F6EECF244321}">
                <p14:modId xmlns:p14="http://schemas.microsoft.com/office/powerpoint/2010/main" val="1647390127"/>
              </p:ext>
            </p:extLst>
          </p:nvPr>
        </p:nvGraphicFramePr>
        <p:xfrm>
          <a:off x="134524" y="1070647"/>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graphicFrame>
        <p:nvGraphicFramePr>
          <p:cNvPr id="235" name="Google Shape;235;p7"/>
          <p:cNvGraphicFramePr/>
          <p:nvPr/>
        </p:nvGraphicFramePr>
        <p:xfrm>
          <a:off x="5905128" y="931277"/>
          <a:ext cx="3096050" cy="590155"/>
        </p:xfrm>
        <a:graphic>
          <a:graphicData uri="http://schemas.openxmlformats.org/drawingml/2006/table">
            <a:tbl>
              <a:tblPr firstRow="1" bandRow="1">
                <a:noFill/>
                <a:tableStyleId>{9B4EEC9B-DEE3-41C2-93FD-0643DF69CF8A}</a:tableStyleId>
              </a:tblPr>
              <a:tblGrid>
                <a:gridCol w="3096050">
                  <a:extLst>
                    <a:ext uri="{9D8B030D-6E8A-4147-A177-3AD203B41FA5}">
                      <a16:colId xmlns:a16="http://schemas.microsoft.com/office/drawing/2014/main" val="20000"/>
                    </a:ext>
                  </a:extLst>
                </a:gridCol>
              </a:tblGrid>
              <a:tr h="171500">
                <a:tc>
                  <a:txBody>
                    <a:bodyPr/>
                    <a:lstStyle/>
                    <a:p>
                      <a:pPr marL="0" marR="0" lvl="0" indent="0" algn="l" rtl="0">
                        <a:lnSpc>
                          <a:spcPct val="100000"/>
                        </a:lnSpc>
                        <a:spcBef>
                          <a:spcPts val="0"/>
                        </a:spcBef>
                        <a:spcAft>
                          <a:spcPts val="0"/>
                        </a:spcAft>
                        <a:buNone/>
                      </a:pPr>
                      <a:r>
                        <a:rPr lang="en-US" sz="700" u="none" strike="noStrike" cap="none">
                          <a:solidFill>
                            <a:schemeClr val="lt1"/>
                          </a:solidFill>
                        </a:rPr>
                        <a:t>cyber:CongressionalReportType</a:t>
                      </a:r>
                      <a:endParaRPr/>
                    </a:p>
                  </a:txBody>
                  <a:tcPr marL="68575" marR="68575" marT="34325" marB="34325"/>
                </a:tc>
                <a:extLst>
                  <a:ext uri="{0D108BD9-81ED-4DB2-BD59-A6C34878D82A}">
                    <a16:rowId xmlns:a16="http://schemas.microsoft.com/office/drawing/2014/main" val="10000"/>
                  </a:ext>
                </a:extLst>
              </a:tr>
              <a:tr h="414825">
                <a:tc>
                  <a:txBody>
                    <a:bodyPr/>
                    <a:lstStyle/>
                    <a:p>
                      <a:pPr marL="0" marR="0" lvl="0" indent="0" algn="l" rtl="0">
                        <a:lnSpc>
                          <a:spcPct val="100000"/>
                        </a:lnSpc>
                        <a:spcBef>
                          <a:spcPts val="0"/>
                        </a:spcBef>
                        <a:spcAft>
                          <a:spcPts val="0"/>
                        </a:spcAft>
                        <a:buNone/>
                      </a:pPr>
                      <a:r>
                        <a:rPr lang="en-US" sz="700" u="none" strike="noStrike" cap="none" dirty="0" err="1">
                          <a:solidFill>
                            <a:srgbClr val="002060"/>
                          </a:solidFill>
                          <a:latin typeface="Arial"/>
                          <a:ea typeface="Arial"/>
                          <a:cs typeface="Arial"/>
                          <a:sym typeface="Arial"/>
                        </a:rPr>
                        <a:t>cyber:CyberIncidentReportedToCongressDateTime</a:t>
                      </a:r>
                      <a:endParaRPr dirty="0"/>
                    </a:p>
                    <a:p>
                      <a:pPr marL="0" marR="0" lvl="0" indent="0" algn="l" rtl="0">
                        <a:lnSpc>
                          <a:spcPct val="100000"/>
                        </a:lnSpc>
                        <a:spcBef>
                          <a:spcPts val="0"/>
                        </a:spcBef>
                        <a:spcAft>
                          <a:spcPts val="0"/>
                        </a:spcAft>
                        <a:buNone/>
                      </a:pPr>
                      <a:r>
                        <a:rPr lang="en-US" sz="700" u="none" strike="noStrike" cap="none" dirty="0">
                          <a:solidFill>
                            <a:srgbClr val="002060"/>
                          </a:solidFill>
                          <a:latin typeface="Arial"/>
                          <a:ea typeface="Arial"/>
                          <a:cs typeface="Arial"/>
                          <a:sym typeface="Arial"/>
                        </a:rPr>
                        <a:t>cyber:CyberIncidentReportedCongressionalCommitteeDescriptionText</a:t>
                      </a:r>
                      <a:endParaRPr dirty="0"/>
                    </a:p>
                  </a:txBody>
                  <a:tcPr marL="68575" marR="68575" marT="34325" marB="34325"/>
                </a:tc>
                <a:extLst>
                  <a:ext uri="{0D108BD9-81ED-4DB2-BD59-A6C34878D82A}">
                    <a16:rowId xmlns:a16="http://schemas.microsoft.com/office/drawing/2014/main" val="10001"/>
                  </a:ext>
                </a:extLst>
              </a:tr>
            </a:tbl>
          </a:graphicData>
        </a:graphic>
      </p:graphicFrame>
      <p:cxnSp>
        <p:nvCxnSpPr>
          <p:cNvPr id="236" name="Google Shape;236;p7"/>
          <p:cNvCxnSpPr>
            <a:cxnSpLocks/>
            <a:stCxn id="235" idx="0"/>
          </p:cNvCxnSpPr>
          <p:nvPr/>
        </p:nvCxnSpPr>
        <p:spPr>
          <a:xfrm rot="16200000" flipH="1" flipV="1">
            <a:off x="5950732" y="-532696"/>
            <a:ext cx="38448" cy="2966394"/>
          </a:xfrm>
          <a:prstGeom prst="bentConnector4">
            <a:avLst>
              <a:gd name="adj1" fmla="val -594569"/>
              <a:gd name="adj2" fmla="val 100398"/>
            </a:avLst>
          </a:prstGeom>
          <a:noFill/>
          <a:ln w="12700" cap="flat" cmpd="sng">
            <a:solidFill>
              <a:srgbClr val="000000"/>
            </a:solidFill>
            <a:prstDash val="solid"/>
            <a:round/>
            <a:headEnd type="stealth" w="med" len="med"/>
            <a:tailEnd type="none" w="med" len="med"/>
          </a:ln>
        </p:spPr>
      </p:cxnSp>
      <p:graphicFrame>
        <p:nvGraphicFramePr>
          <p:cNvPr id="239" name="Google Shape;239;p7"/>
          <p:cNvGraphicFramePr/>
          <p:nvPr>
            <p:extLst>
              <p:ext uri="{D42A27DB-BD31-4B8C-83A1-F6EECF244321}">
                <p14:modId xmlns:p14="http://schemas.microsoft.com/office/powerpoint/2010/main" val="311418150"/>
              </p:ext>
            </p:extLst>
          </p:nvPr>
        </p:nvGraphicFramePr>
        <p:xfrm>
          <a:off x="3044619" y="945132"/>
          <a:ext cx="2624968" cy="636545"/>
        </p:xfrm>
        <a:graphic>
          <a:graphicData uri="http://schemas.openxmlformats.org/drawingml/2006/table">
            <a:tbl>
              <a:tblPr firstRow="1" bandRow="1">
                <a:noFill/>
                <a:tableStyleId>{9B4EEC9B-DEE3-41C2-93FD-0643DF69CF8A}</a:tableStyleId>
              </a:tblPr>
              <a:tblGrid>
                <a:gridCol w="2624968">
                  <a:extLst>
                    <a:ext uri="{9D8B030D-6E8A-4147-A177-3AD203B41FA5}">
                      <a16:colId xmlns:a16="http://schemas.microsoft.com/office/drawing/2014/main" val="20000"/>
                    </a:ext>
                  </a:extLst>
                </a:gridCol>
              </a:tblGrid>
              <a:tr h="174660">
                <a:tc>
                  <a:txBody>
                    <a:bodyPr/>
                    <a:lstStyle/>
                    <a:p>
                      <a:pPr marL="0" marR="0" lvl="0" indent="0" algn="l" rtl="0">
                        <a:lnSpc>
                          <a:spcPct val="100000"/>
                        </a:lnSpc>
                        <a:spcBef>
                          <a:spcPts val="0"/>
                        </a:spcBef>
                        <a:spcAft>
                          <a:spcPts val="0"/>
                        </a:spcAft>
                        <a:buNone/>
                      </a:pPr>
                      <a:r>
                        <a:rPr lang="en-US" sz="1000" u="none" strike="noStrike" cap="none" dirty="0" err="1">
                          <a:solidFill>
                            <a:schemeClr val="lt1"/>
                          </a:solidFill>
                        </a:rPr>
                        <a:t>cyber:MajorIncidentType</a:t>
                      </a:r>
                      <a:endParaRPr sz="2000" dirty="0"/>
                    </a:p>
                  </a:txBody>
                  <a:tcPr marL="68575" marR="68575" marT="34325" marB="34325"/>
                </a:tc>
                <a:extLst>
                  <a:ext uri="{0D108BD9-81ED-4DB2-BD59-A6C34878D82A}">
                    <a16:rowId xmlns:a16="http://schemas.microsoft.com/office/drawing/2014/main" val="10000"/>
                  </a:ext>
                </a:extLst>
              </a:tr>
              <a:tr h="415495">
                <a:tc>
                  <a:txBody>
                    <a:bodyPr/>
                    <a:lstStyle/>
                    <a:p>
                      <a:pPr marL="0" marR="0" lvl="0" indent="0" algn="l" rtl="0">
                        <a:lnSpc>
                          <a:spcPct val="100000"/>
                        </a:lnSpc>
                        <a:spcBef>
                          <a:spcPts val="0"/>
                        </a:spcBef>
                        <a:spcAft>
                          <a:spcPts val="0"/>
                        </a:spcAft>
                        <a:buClr>
                          <a:srgbClr val="002060"/>
                        </a:buClr>
                        <a:buSzPts val="700"/>
                        <a:buFont typeface="Arial"/>
                        <a:buNone/>
                      </a:pPr>
                      <a:r>
                        <a:rPr lang="en-US" sz="1000" u="none" strike="noStrike" cap="none" dirty="0" err="1">
                          <a:solidFill>
                            <a:srgbClr val="002060"/>
                          </a:solidFill>
                          <a:latin typeface="Arial"/>
                          <a:ea typeface="Arial"/>
                          <a:cs typeface="Arial"/>
                          <a:sym typeface="Arial"/>
                        </a:rPr>
                        <a:t>cyber:MajorIncidentDesignationReasonText</a:t>
                      </a:r>
                      <a:r>
                        <a:rPr lang="en-US" sz="1000" u="none" strike="noStrike" cap="none" dirty="0">
                          <a:solidFill>
                            <a:srgbClr val="002060"/>
                          </a:solidFill>
                          <a:latin typeface="Arial"/>
                          <a:ea typeface="Arial"/>
                          <a:cs typeface="Arial"/>
                          <a:sym typeface="Arial"/>
                        </a:rPr>
                        <a:t> </a:t>
                      </a:r>
                      <a:br>
                        <a:rPr lang="en-US" sz="1000" u="none" strike="noStrike" cap="none" dirty="0">
                          <a:solidFill>
                            <a:srgbClr val="002060"/>
                          </a:solidFill>
                          <a:latin typeface="Arial"/>
                          <a:ea typeface="Arial"/>
                          <a:cs typeface="Arial"/>
                          <a:sym typeface="Arial"/>
                        </a:rPr>
                      </a:br>
                      <a:r>
                        <a:rPr lang="en-US" sz="1000" u="none" strike="noStrike" cap="none" dirty="0" err="1">
                          <a:solidFill>
                            <a:srgbClr val="002060"/>
                          </a:solidFill>
                          <a:latin typeface="Arial"/>
                          <a:ea typeface="Arial"/>
                          <a:cs typeface="Arial"/>
                          <a:sym typeface="Arial"/>
                        </a:rPr>
                        <a:t>cyber:CongressionalReport</a:t>
                      </a:r>
                      <a:endParaRPr sz="1000" u="none" strike="noStrike" cap="none" dirty="0">
                        <a:solidFill>
                          <a:srgbClr val="FF0000"/>
                        </a:solidFill>
                        <a:latin typeface="Arial"/>
                        <a:ea typeface="Arial"/>
                        <a:cs typeface="Arial"/>
                        <a:sym typeface="Arial"/>
                      </a:endParaRPr>
                    </a:p>
                  </a:txBody>
                  <a:tcPr marL="68575" marR="68575" marT="34325" marB="34325"/>
                </a:tc>
                <a:extLst>
                  <a:ext uri="{0D108BD9-81ED-4DB2-BD59-A6C34878D82A}">
                    <a16:rowId xmlns:a16="http://schemas.microsoft.com/office/drawing/2014/main" val="10001"/>
                  </a:ext>
                </a:extLst>
              </a:tr>
            </a:tbl>
          </a:graphicData>
        </a:graphic>
      </p:graphicFrame>
      <p:cxnSp>
        <p:nvCxnSpPr>
          <p:cNvPr id="240" name="Google Shape;240;p7"/>
          <p:cNvCxnSpPr>
            <a:cxnSpLocks/>
            <a:stCxn id="239" idx="1"/>
            <a:endCxn id="227" idx="3"/>
          </p:cNvCxnSpPr>
          <p:nvPr/>
        </p:nvCxnSpPr>
        <p:spPr>
          <a:xfrm rot="10800000" flipV="1">
            <a:off x="2128275" y="1263404"/>
            <a:ext cx="916345" cy="1724636"/>
          </a:xfrm>
          <a:prstGeom prst="bentConnector3">
            <a:avLst>
              <a:gd name="adj1" fmla="val 50000"/>
            </a:avLst>
          </a:prstGeom>
          <a:noFill/>
          <a:ln w="12700" cap="flat" cmpd="sng">
            <a:solidFill>
              <a:srgbClr val="000000"/>
            </a:solidFill>
            <a:prstDash val="solid"/>
            <a:round/>
            <a:headEnd type="stealth" w="med" len="med"/>
            <a:tailEnd type="none" w="med" len="med"/>
          </a:ln>
        </p:spPr>
      </p:cxnSp>
      <p:graphicFrame>
        <p:nvGraphicFramePr>
          <p:cNvPr id="241" name="Google Shape;241;p7"/>
          <p:cNvGraphicFramePr/>
          <p:nvPr>
            <p:extLst>
              <p:ext uri="{D42A27DB-BD31-4B8C-83A1-F6EECF244321}">
                <p14:modId xmlns:p14="http://schemas.microsoft.com/office/powerpoint/2010/main" val="127655583"/>
              </p:ext>
            </p:extLst>
          </p:nvPr>
        </p:nvGraphicFramePr>
        <p:xfrm>
          <a:off x="3044619" y="4067093"/>
          <a:ext cx="2973311" cy="594500"/>
        </p:xfrm>
        <a:graphic>
          <a:graphicData uri="http://schemas.openxmlformats.org/drawingml/2006/table">
            <a:tbl>
              <a:tblPr firstRow="1" bandRow="1">
                <a:noFill/>
                <a:tableStyleId>{9B4EEC9B-DEE3-41C2-93FD-0643DF69CF8A}</a:tableStyleId>
              </a:tblPr>
              <a:tblGrid>
                <a:gridCol w="2973311">
                  <a:extLst>
                    <a:ext uri="{9D8B030D-6E8A-4147-A177-3AD203B41FA5}">
                      <a16:colId xmlns:a16="http://schemas.microsoft.com/office/drawing/2014/main" val="20000"/>
                    </a:ext>
                  </a:extLst>
                </a:gridCol>
              </a:tblGrid>
              <a:tr h="171500">
                <a:tc>
                  <a:txBody>
                    <a:bodyPr/>
                    <a:lstStyle/>
                    <a:p>
                      <a:pPr marL="0" marR="0" lvl="0" indent="0" algn="l" rtl="0">
                        <a:lnSpc>
                          <a:spcPct val="100000"/>
                        </a:lnSpc>
                        <a:spcBef>
                          <a:spcPts val="0"/>
                        </a:spcBef>
                        <a:spcAft>
                          <a:spcPts val="0"/>
                        </a:spcAft>
                        <a:buNone/>
                      </a:pPr>
                      <a:r>
                        <a:rPr lang="en-US" sz="1000" u="none" strike="noStrike" cap="none" dirty="0" err="1">
                          <a:solidFill>
                            <a:schemeClr val="bg1"/>
                          </a:solidFill>
                        </a:rPr>
                        <a:t>cyber:SignificantIncidentType</a:t>
                      </a:r>
                      <a:endParaRPr sz="2000" dirty="0">
                        <a:solidFill>
                          <a:schemeClr val="bg1"/>
                        </a:solidFill>
                      </a:endParaRPr>
                    </a:p>
                  </a:txBody>
                  <a:tcPr marL="68575" marR="68575" marT="34325" marB="34325">
                    <a:solidFill>
                      <a:schemeClr val="accent1"/>
                    </a:solidFill>
                  </a:tcPr>
                </a:tc>
                <a:extLst>
                  <a:ext uri="{0D108BD9-81ED-4DB2-BD59-A6C34878D82A}">
                    <a16:rowId xmlns:a16="http://schemas.microsoft.com/office/drawing/2014/main" val="10000"/>
                  </a:ext>
                </a:extLst>
              </a:tr>
              <a:tr h="358225">
                <a:tc>
                  <a:txBody>
                    <a:bodyPr/>
                    <a:lstStyle/>
                    <a:p>
                      <a:pPr marL="0" marR="0" lvl="0" indent="0" algn="l" rtl="0">
                        <a:lnSpc>
                          <a:spcPct val="100000"/>
                        </a:lnSpc>
                        <a:spcBef>
                          <a:spcPts val="0"/>
                        </a:spcBef>
                        <a:spcAft>
                          <a:spcPts val="0"/>
                        </a:spcAft>
                        <a:buClr>
                          <a:schemeClr val="accent5"/>
                        </a:buClr>
                        <a:buSzPts val="700"/>
                        <a:buFont typeface="Arial"/>
                        <a:buNone/>
                      </a:pPr>
                      <a:r>
                        <a:rPr lang="en-US" sz="1000" u="none" strike="noStrike" cap="none" dirty="0" err="1">
                          <a:solidFill>
                            <a:schemeClr val="tx1"/>
                          </a:solidFill>
                          <a:latin typeface="Arial"/>
                          <a:ea typeface="Arial"/>
                          <a:cs typeface="Arial"/>
                          <a:sym typeface="Arial"/>
                        </a:rPr>
                        <a:t>cyber:SignificantIncidentDesignator</a:t>
                      </a:r>
                      <a:r>
                        <a:rPr lang="en-US" sz="1000" u="none" strike="sngStrike" cap="none" dirty="0">
                          <a:solidFill>
                            <a:schemeClr val="tx1"/>
                          </a:solidFill>
                          <a:latin typeface="Arial"/>
                          <a:ea typeface="Arial"/>
                          <a:cs typeface="Arial"/>
                          <a:sym typeface="Arial"/>
                        </a:rPr>
                        <a:t> </a:t>
                      </a:r>
                      <a:endParaRPr sz="100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700"/>
                        <a:buFont typeface="Arial"/>
                        <a:buNone/>
                      </a:pPr>
                      <a:r>
                        <a:rPr lang="en-US" sz="1000" u="none" strike="noStrike" cap="none" dirty="0" err="1">
                          <a:solidFill>
                            <a:schemeClr val="tx1"/>
                          </a:solidFill>
                          <a:latin typeface="Arial"/>
                          <a:ea typeface="Arial"/>
                          <a:cs typeface="Arial"/>
                          <a:sym typeface="Arial"/>
                        </a:rPr>
                        <a:t>cyber:SignificantIncidentDesignationReasonText</a:t>
                      </a:r>
                      <a:r>
                        <a:rPr lang="en-US" sz="1000" u="none" strike="noStrike" cap="none" dirty="0">
                          <a:solidFill>
                            <a:schemeClr val="tx1"/>
                          </a:solidFill>
                          <a:latin typeface="Arial"/>
                          <a:ea typeface="Arial"/>
                          <a:cs typeface="Arial"/>
                          <a:sym typeface="Arial"/>
                        </a:rPr>
                        <a:t> </a:t>
                      </a:r>
                      <a:endParaRPr sz="1000" u="none" strike="noStrike" cap="none" dirty="0">
                        <a:solidFill>
                          <a:schemeClr val="tx1"/>
                        </a:solidFill>
                        <a:latin typeface="Arial"/>
                        <a:ea typeface="Arial"/>
                        <a:cs typeface="Arial"/>
                        <a:sym typeface="Arial"/>
                      </a:endParaRPr>
                    </a:p>
                  </a:txBody>
                  <a:tcPr marL="68575" marR="68575" marT="34325" marB="34325">
                    <a:solidFill>
                      <a:schemeClr val="bg1">
                        <a:lumMod val="75000"/>
                      </a:schemeClr>
                    </a:solidFill>
                  </a:tcPr>
                </a:tc>
                <a:extLst>
                  <a:ext uri="{0D108BD9-81ED-4DB2-BD59-A6C34878D82A}">
                    <a16:rowId xmlns:a16="http://schemas.microsoft.com/office/drawing/2014/main" val="10001"/>
                  </a:ext>
                </a:extLst>
              </a:tr>
            </a:tbl>
          </a:graphicData>
        </a:graphic>
      </p:graphicFrame>
      <p:cxnSp>
        <p:nvCxnSpPr>
          <p:cNvPr id="244" name="Google Shape;244;p7"/>
          <p:cNvCxnSpPr>
            <a:cxnSpLocks/>
            <a:stCxn id="241" idx="1"/>
            <a:endCxn id="227" idx="3"/>
          </p:cNvCxnSpPr>
          <p:nvPr/>
        </p:nvCxnSpPr>
        <p:spPr>
          <a:xfrm rot="10800000">
            <a:off x="2128275" y="2988041"/>
            <a:ext cx="916345" cy="1376303"/>
          </a:xfrm>
          <a:prstGeom prst="bentConnector3">
            <a:avLst>
              <a:gd name="adj1" fmla="val 50000"/>
            </a:avLst>
          </a:prstGeom>
          <a:noFill/>
          <a:ln w="12700" cap="flat" cmpd="sng">
            <a:solidFill>
              <a:srgbClr val="000000"/>
            </a:solidFill>
            <a:prstDash val="solid"/>
            <a:round/>
            <a:headEnd type="stealth" w="med" len="med"/>
            <a:tailEnd type="none" w="med" len="med"/>
          </a:ln>
        </p:spPr>
      </p:cxnSp>
      <p:sp>
        <p:nvSpPr>
          <p:cNvPr id="4" name="Title 3">
            <a:extLst>
              <a:ext uri="{FF2B5EF4-FFF2-40B4-BE49-F238E27FC236}">
                <a16:creationId xmlns:a16="http://schemas.microsoft.com/office/drawing/2014/main" id="{27A73852-71C6-4BDA-BACF-22520B1375B0}"/>
              </a:ext>
            </a:extLst>
          </p:cNvPr>
          <p:cNvSpPr>
            <a:spLocks noGrp="1"/>
          </p:cNvSpPr>
          <p:nvPr>
            <p:ph type="title"/>
          </p:nvPr>
        </p:nvSpPr>
        <p:spPr/>
        <p:txBody>
          <a:bodyPr/>
          <a:lstStyle/>
          <a:p>
            <a:r>
              <a:rPr lang="en-US" dirty="0"/>
              <a:t>Different Terms</a:t>
            </a:r>
          </a:p>
        </p:txBody>
      </p:sp>
      <p:sp>
        <p:nvSpPr>
          <p:cNvPr id="21" name="TextBox 20">
            <a:extLst>
              <a:ext uri="{FF2B5EF4-FFF2-40B4-BE49-F238E27FC236}">
                <a16:creationId xmlns:a16="http://schemas.microsoft.com/office/drawing/2014/main" id="{556B7D35-D069-4EED-8446-D15E2CC0E279}"/>
              </a:ext>
            </a:extLst>
          </p:cNvPr>
          <p:cNvSpPr txBox="1"/>
          <p:nvPr/>
        </p:nvSpPr>
        <p:spPr>
          <a:xfrm>
            <a:off x="2848869" y="1641922"/>
            <a:ext cx="6295131" cy="2139047"/>
          </a:xfrm>
          <a:prstGeom prst="rect">
            <a:avLst/>
          </a:prstGeom>
          <a:noFill/>
        </p:spPr>
        <p:txBody>
          <a:bodyPr wrap="square">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A major incident is EITHER: </a:t>
            </a:r>
          </a:p>
          <a:p>
            <a:pPr marL="228600" indent="-228600">
              <a:buAutoNum type="arabicPeriod"/>
            </a:pPr>
            <a:r>
              <a:rPr lang="en-US" sz="1100" dirty="0">
                <a:latin typeface="Open Sans" panose="020B0606030504020204" pitchFamily="34" charset="0"/>
                <a:ea typeface="Open Sans" panose="020B0606030504020204" pitchFamily="34" charset="0"/>
                <a:cs typeface="Open Sans" panose="020B0606030504020204" pitchFamily="34" charset="0"/>
              </a:rPr>
              <a:t>Any incident that is likely to result in demonstrable harm to the national security interests, foreign relations, or the economy of the United States or to the public confidence, civil liberties, or public health and safety of the American people. Agencies should determine the level of impact of the incident by using the existing incident management process established in National Institute of Standards and Technology (NIST) Special Publication (SP) 800-61, Computer Security Incident Handling Guide. </a:t>
            </a:r>
            <a:r>
              <a:rPr lang="en-US" sz="1100" i="1" dirty="0">
                <a:latin typeface="Open Sans" panose="020B0606030504020204" pitchFamily="34" charset="0"/>
                <a:ea typeface="Open Sans" panose="020B0606030504020204" pitchFamily="34" charset="0"/>
                <a:cs typeface="Open Sans" panose="020B0606030504020204" pitchFamily="34" charset="0"/>
              </a:rPr>
              <a:t>Or</a:t>
            </a:r>
          </a:p>
          <a:p>
            <a:pPr marL="228600" indent="-228600">
              <a:buAutoNum type="arabicPeriod"/>
            </a:pPr>
            <a:endParaRPr lang="en-US" sz="1100" i="1" dirty="0">
              <a:latin typeface="Open Sans" panose="020B0606030504020204" pitchFamily="34" charset="0"/>
              <a:ea typeface="Open Sans" panose="020B0606030504020204" pitchFamily="34" charset="0"/>
              <a:cs typeface="Open Sans" panose="020B0606030504020204" pitchFamily="34" charset="0"/>
            </a:endParaRPr>
          </a:p>
          <a:p>
            <a:pPr marL="228600" indent="-228600">
              <a:buAutoNum type="arabicPeriod"/>
            </a:pPr>
            <a:r>
              <a:rPr lang="en-US" sz="1100" dirty="0">
                <a:latin typeface="Open Sans" panose="020B0606030504020204" pitchFamily="34" charset="0"/>
                <a:ea typeface="Open Sans" panose="020B0606030504020204" pitchFamily="34" charset="0"/>
                <a:cs typeface="Open Sans" panose="020B0606030504020204" pitchFamily="34" charset="0"/>
              </a:rPr>
              <a:t>A breach that involves personally identifiable information (PII) that, if exfiltrated, modified, deleted, or otherwise compromised, is likely to result in demonstrable harm to the national security interests, foreign relations, or the economy of the United States, or to the public confidence, civil liberties, or public health and safety of the American people.</a:t>
            </a:r>
          </a:p>
        </p:txBody>
      </p:sp>
    </p:spTree>
    <p:extLst>
      <p:ext uri="{BB962C8B-B14F-4D97-AF65-F5344CB8AC3E}">
        <p14:creationId xmlns:p14="http://schemas.microsoft.com/office/powerpoint/2010/main" val="1364957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86C6-C94F-4A31-83CC-45878E4528F9}"/>
              </a:ext>
            </a:extLst>
          </p:cNvPr>
          <p:cNvSpPr>
            <a:spLocks noGrp="1"/>
          </p:cNvSpPr>
          <p:nvPr>
            <p:ph type="title"/>
          </p:nvPr>
        </p:nvSpPr>
        <p:spPr/>
        <p:txBody>
          <a:bodyPr/>
          <a:lstStyle/>
          <a:p>
            <a:r>
              <a:rPr lang="en-US" dirty="0"/>
              <a:t>Different Maturity Levels </a:t>
            </a:r>
          </a:p>
        </p:txBody>
      </p:sp>
      <p:sp>
        <p:nvSpPr>
          <p:cNvPr id="12" name="TextBox 11">
            <a:extLst>
              <a:ext uri="{FF2B5EF4-FFF2-40B4-BE49-F238E27FC236}">
                <a16:creationId xmlns:a16="http://schemas.microsoft.com/office/drawing/2014/main" id="{74B7D778-51C8-4814-A13C-DCAE89E18F20}"/>
              </a:ext>
            </a:extLst>
          </p:cNvPr>
          <p:cNvSpPr txBox="1"/>
          <p:nvPr/>
        </p:nvSpPr>
        <p:spPr>
          <a:xfrm>
            <a:off x="183825" y="1797324"/>
            <a:ext cx="4572000" cy="324512"/>
          </a:xfrm>
          <a:prstGeom prst="rect">
            <a:avLst/>
          </a:prstGeom>
          <a:noFill/>
        </p:spPr>
        <p:txBody>
          <a:bodyPr wrap="square">
            <a:spAutoFit/>
          </a:bodyPr>
          <a:lstStyle/>
          <a:p>
            <a:pPr marL="0" marR="0">
              <a:lnSpc>
                <a:spcPct val="115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Capability to Send and Receive Information</a:t>
            </a:r>
          </a:p>
        </p:txBody>
      </p:sp>
      <p:graphicFrame>
        <p:nvGraphicFramePr>
          <p:cNvPr id="10" name="Table 9">
            <a:extLst>
              <a:ext uri="{FF2B5EF4-FFF2-40B4-BE49-F238E27FC236}">
                <a16:creationId xmlns:a16="http://schemas.microsoft.com/office/drawing/2014/main" id="{34AA8350-4604-4D26-AE25-2E62D0CB2E48}"/>
              </a:ext>
            </a:extLst>
          </p:cNvPr>
          <p:cNvGraphicFramePr>
            <a:graphicFrameLocks noGrp="1"/>
          </p:cNvGraphicFramePr>
          <p:nvPr>
            <p:extLst>
              <p:ext uri="{D42A27DB-BD31-4B8C-83A1-F6EECF244321}">
                <p14:modId xmlns:p14="http://schemas.microsoft.com/office/powerpoint/2010/main" val="3629446895"/>
              </p:ext>
            </p:extLst>
          </p:nvPr>
        </p:nvGraphicFramePr>
        <p:xfrm>
          <a:off x="257847" y="2104918"/>
          <a:ext cx="5643104" cy="2532041"/>
        </p:xfrm>
        <a:graphic>
          <a:graphicData uri="http://schemas.openxmlformats.org/drawingml/2006/table">
            <a:tbl>
              <a:tblPr bandRow="1">
                <a:tableStyleId>{E44850DF-94A5-4538-B14C-B0056BE93C8D}</a:tableStyleId>
              </a:tblPr>
              <a:tblGrid>
                <a:gridCol w="1266496">
                  <a:extLst>
                    <a:ext uri="{9D8B030D-6E8A-4147-A177-3AD203B41FA5}">
                      <a16:colId xmlns:a16="http://schemas.microsoft.com/office/drawing/2014/main" val="3472108572"/>
                    </a:ext>
                  </a:extLst>
                </a:gridCol>
                <a:gridCol w="1266496">
                  <a:extLst>
                    <a:ext uri="{9D8B030D-6E8A-4147-A177-3AD203B41FA5}">
                      <a16:colId xmlns:a16="http://schemas.microsoft.com/office/drawing/2014/main" val="4168016712"/>
                    </a:ext>
                  </a:extLst>
                </a:gridCol>
                <a:gridCol w="1266496">
                  <a:extLst>
                    <a:ext uri="{9D8B030D-6E8A-4147-A177-3AD203B41FA5}">
                      <a16:colId xmlns:a16="http://schemas.microsoft.com/office/drawing/2014/main" val="2751107475"/>
                    </a:ext>
                  </a:extLst>
                </a:gridCol>
                <a:gridCol w="930683">
                  <a:extLst>
                    <a:ext uri="{9D8B030D-6E8A-4147-A177-3AD203B41FA5}">
                      <a16:colId xmlns:a16="http://schemas.microsoft.com/office/drawing/2014/main" val="3553939094"/>
                    </a:ext>
                  </a:extLst>
                </a:gridCol>
                <a:gridCol w="912933">
                  <a:extLst>
                    <a:ext uri="{9D8B030D-6E8A-4147-A177-3AD203B41FA5}">
                      <a16:colId xmlns:a16="http://schemas.microsoft.com/office/drawing/2014/main" val="4174247153"/>
                    </a:ext>
                  </a:extLst>
                </a:gridCol>
              </a:tblGrid>
              <a:tr h="237829">
                <a:tc rowSpan="2" gridSpan="2">
                  <a:txBody>
                    <a:bodyPr/>
                    <a:lstStyle/>
                    <a:p>
                      <a:pPr marL="0" marR="0" algn="ctr">
                        <a:lnSpc>
                          <a:spcPct val="115000"/>
                        </a:lnSpc>
                        <a:spcBef>
                          <a:spcPts val="0"/>
                        </a:spcBef>
                        <a:spcAft>
                          <a:spcPts val="0"/>
                        </a:spcAft>
                      </a:pPr>
                      <a:r>
                        <a:rPr lang="en-US" sz="1200" b="1" dirty="0">
                          <a:effectLst/>
                        </a:rPr>
                        <a:t>Maturity Level</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solidFill>
                      <a:schemeClr val="accent5"/>
                    </a:solidFill>
                  </a:tcPr>
                </a:tc>
                <a:tc rowSpan="2" hMerge="1">
                  <a:txBody>
                    <a:bodyPr/>
                    <a:lstStyle/>
                    <a:p>
                      <a:endParaRPr lang="en-US"/>
                    </a:p>
                  </a:txBody>
                  <a:tcPr/>
                </a:tc>
                <a:tc gridSpan="3">
                  <a:txBody>
                    <a:bodyPr/>
                    <a:lstStyle/>
                    <a:p>
                      <a:pPr marL="0" marR="0" algn="ctr">
                        <a:lnSpc>
                          <a:spcPct val="115000"/>
                        </a:lnSpc>
                        <a:spcBef>
                          <a:spcPts val="0"/>
                        </a:spcBef>
                        <a:spcAft>
                          <a:spcPts val="0"/>
                        </a:spcAft>
                      </a:pPr>
                      <a:r>
                        <a:rPr lang="en-US" sz="1200" b="1">
                          <a:effectLst/>
                        </a:rPr>
                        <a:t>Sending Agency</a:t>
                      </a:r>
                      <a:endParaRPr lang="en-US" sz="12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73773707"/>
                  </a:ext>
                </a:extLst>
              </a:tr>
              <a:tr h="237829">
                <a:tc gridSpan="2" vMerge="1">
                  <a:txBody>
                    <a:bodyPr/>
                    <a:lstStyle/>
                    <a:p>
                      <a:endParaRPr lang="en-US"/>
                    </a:p>
                  </a:txBody>
                  <a:tcPr/>
                </a:tc>
                <a:tc hMerge="1" vMerge="1">
                  <a:txBody>
                    <a:bodyPr/>
                    <a:lstStyle/>
                    <a:p>
                      <a:endParaRPr lang="en-US"/>
                    </a:p>
                  </a:txBody>
                  <a:tcPr/>
                </a:tc>
                <a:tc>
                  <a:txBody>
                    <a:bodyPr/>
                    <a:lstStyle/>
                    <a:p>
                      <a:pPr marL="0" marR="0" algn="ctr">
                        <a:lnSpc>
                          <a:spcPct val="115000"/>
                        </a:lnSpc>
                        <a:spcBef>
                          <a:spcPts val="0"/>
                        </a:spcBef>
                        <a:spcAft>
                          <a:spcPts val="0"/>
                        </a:spcAft>
                      </a:pPr>
                      <a:r>
                        <a:rPr lang="en-US" sz="1200" b="1" dirty="0">
                          <a:effectLst/>
                        </a:rPr>
                        <a:t>Lower</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tc>
                  <a:txBody>
                    <a:bodyPr/>
                    <a:lstStyle/>
                    <a:p>
                      <a:pPr marL="0" marR="0" algn="ctr">
                        <a:lnSpc>
                          <a:spcPct val="115000"/>
                        </a:lnSpc>
                        <a:spcBef>
                          <a:spcPts val="0"/>
                        </a:spcBef>
                        <a:spcAft>
                          <a:spcPts val="0"/>
                        </a:spcAft>
                      </a:pPr>
                      <a:r>
                        <a:rPr lang="en-US" sz="1200" b="1" dirty="0">
                          <a:effectLst/>
                        </a:rPr>
                        <a:t>Medium</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tc>
                  <a:txBody>
                    <a:bodyPr/>
                    <a:lstStyle/>
                    <a:p>
                      <a:pPr marL="0" marR="0" algn="ctr">
                        <a:lnSpc>
                          <a:spcPct val="115000"/>
                        </a:lnSpc>
                        <a:spcBef>
                          <a:spcPts val="0"/>
                        </a:spcBef>
                        <a:spcAft>
                          <a:spcPts val="0"/>
                        </a:spcAft>
                      </a:pPr>
                      <a:r>
                        <a:rPr lang="en-US" sz="1200" b="1" dirty="0">
                          <a:effectLst/>
                        </a:rPr>
                        <a:t>Mature</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extLst>
                  <a:ext uri="{0D108BD9-81ED-4DB2-BD59-A6C34878D82A}">
                    <a16:rowId xmlns:a16="http://schemas.microsoft.com/office/drawing/2014/main" val="2327426951"/>
                  </a:ext>
                </a:extLst>
              </a:tr>
              <a:tr h="685461">
                <a:tc rowSpan="3">
                  <a:txBody>
                    <a:bodyPr/>
                    <a:lstStyle/>
                    <a:p>
                      <a:pPr marL="71755" marR="71755" algn="ctr">
                        <a:lnSpc>
                          <a:spcPct val="115000"/>
                        </a:lnSpc>
                        <a:spcBef>
                          <a:spcPts val="0"/>
                        </a:spcBef>
                        <a:spcAft>
                          <a:spcPts val="0"/>
                        </a:spcAft>
                      </a:pPr>
                      <a:r>
                        <a:rPr lang="en-US" sz="1100" dirty="0">
                          <a:effectLst/>
                        </a:rPr>
                        <a:t>Receiving Agency</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Lower</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a:t>
                      </a:r>
                      <a:r>
                        <a:rPr lang="en-US" sz="1100" strike="sngStrike" dirty="0">
                          <a:effectLst/>
                        </a:rPr>
                        <a:t>Operational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a:t>
                      </a:r>
                      <a:r>
                        <a:rPr lang="en-US" sz="1100" strike="sngStrike" dirty="0">
                          <a:effectLst/>
                        </a:rPr>
                        <a:t>Operational,</a:t>
                      </a:r>
                      <a:endParaRPr lang="en-US" sz="1100" dirty="0">
                        <a:effectLst/>
                      </a:endParaRPr>
                    </a:p>
                    <a:p>
                      <a:pPr marL="0" marR="0" algn="ctr">
                        <a:lnSpc>
                          <a:spcPct val="115000"/>
                        </a:lnSpc>
                        <a:spcBef>
                          <a:spcPts val="0"/>
                        </a:spcBef>
                        <a:spcAft>
                          <a:spcPts val="0"/>
                        </a:spcAft>
                      </a:pPr>
                      <a:r>
                        <a:rPr lang="en-US" sz="1100" strike="sngStrike" dirty="0">
                          <a:effectLst/>
                        </a:rPr>
                        <a:t>Strategic</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4135347426"/>
                  </a:ext>
                </a:extLst>
              </a:tr>
              <a:tr h="685461">
                <a:tc vMerge="1">
                  <a:txBody>
                    <a:bodyPr/>
                    <a:lstStyle/>
                    <a:p>
                      <a:endParaRPr lang="en-US"/>
                    </a:p>
                  </a:txBody>
                  <a:tcPr/>
                </a:tc>
                <a:tc>
                  <a:txBody>
                    <a:bodyPr/>
                    <a:lstStyle/>
                    <a:p>
                      <a:pPr marL="0" marR="0" algn="ctr">
                        <a:lnSpc>
                          <a:spcPct val="115000"/>
                        </a:lnSpc>
                        <a:spcBef>
                          <a:spcPts val="0"/>
                        </a:spcBef>
                        <a:spcAft>
                          <a:spcPts val="0"/>
                        </a:spcAft>
                      </a:pPr>
                      <a:r>
                        <a:rPr lang="en-US" sz="1100" dirty="0">
                          <a:effectLst/>
                        </a:rPr>
                        <a:t>Medium</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Operational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Operational,</a:t>
                      </a:r>
                    </a:p>
                    <a:p>
                      <a:pPr marL="0" marR="0" algn="ctr">
                        <a:lnSpc>
                          <a:spcPct val="115000"/>
                        </a:lnSpc>
                        <a:spcBef>
                          <a:spcPts val="0"/>
                        </a:spcBef>
                        <a:spcAft>
                          <a:spcPts val="0"/>
                        </a:spcAft>
                      </a:pPr>
                      <a:r>
                        <a:rPr lang="en-US" sz="1100" strike="sngStrike" dirty="0">
                          <a:effectLst/>
                        </a:rPr>
                        <a:t>Strategic</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2397061658"/>
                  </a:ext>
                </a:extLst>
              </a:tr>
              <a:tr h="685461">
                <a:tc vMerge="1">
                  <a:txBody>
                    <a:bodyPr/>
                    <a:lstStyle/>
                    <a:p>
                      <a:endParaRPr lang="en-US"/>
                    </a:p>
                  </a:txBody>
                  <a:tcPr/>
                </a:tc>
                <a:tc>
                  <a:txBody>
                    <a:bodyPr/>
                    <a:lstStyle/>
                    <a:p>
                      <a:pPr marL="0" marR="0" algn="ctr">
                        <a:lnSpc>
                          <a:spcPct val="115000"/>
                        </a:lnSpc>
                        <a:spcBef>
                          <a:spcPts val="0"/>
                        </a:spcBef>
                        <a:spcAft>
                          <a:spcPts val="0"/>
                        </a:spcAft>
                      </a:pPr>
                      <a:r>
                        <a:rPr lang="en-US" sz="1100">
                          <a:effectLst/>
                        </a:rPr>
                        <a:t>Mature</a:t>
                      </a:r>
                      <a:endParaRPr lang="en-US" sz="1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a:effectLst/>
                        </a:rPr>
                        <a:t>Tactical, Operational</a:t>
                      </a:r>
                      <a:endParaRPr lang="en-US" sz="1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Operational,</a:t>
                      </a:r>
                    </a:p>
                    <a:p>
                      <a:pPr marL="0" marR="0" algn="ctr">
                        <a:lnSpc>
                          <a:spcPct val="115000"/>
                        </a:lnSpc>
                        <a:spcBef>
                          <a:spcPts val="0"/>
                        </a:spcBef>
                        <a:spcAft>
                          <a:spcPts val="0"/>
                        </a:spcAft>
                      </a:pPr>
                      <a:r>
                        <a:rPr lang="en-US" sz="1100" dirty="0">
                          <a:effectLst/>
                        </a:rPr>
                        <a:t>Strategic</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468008522"/>
                  </a:ext>
                </a:extLst>
              </a:tr>
            </a:tbl>
          </a:graphicData>
        </a:graphic>
      </p:graphicFrame>
      <p:pic>
        <p:nvPicPr>
          <p:cNvPr id="3076" name="Picture 4" descr="CSF Security Tiers vs Security Maturity Level - InfoSec Memo">
            <a:extLst>
              <a:ext uri="{FF2B5EF4-FFF2-40B4-BE49-F238E27FC236}">
                <a16:creationId xmlns:a16="http://schemas.microsoft.com/office/drawing/2014/main" id="{34E64155-DF64-4D9F-A2F8-40E17A471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503" y="733808"/>
            <a:ext cx="2943497" cy="1779610"/>
          </a:xfrm>
          <a:prstGeom prst="rect">
            <a:avLst/>
          </a:prstGeom>
          <a:solidFill>
            <a:schemeClr val="bg1"/>
          </a:solidFill>
          <a:ln>
            <a:solidFill>
              <a:schemeClr val="accent2"/>
            </a:solidFill>
          </a:ln>
        </p:spPr>
      </p:pic>
      <p:pic>
        <p:nvPicPr>
          <p:cNvPr id="3074" name="Picture 2" descr="Cybersecurity Maturity Model Certification - Giga-Green Technologies Inc.">
            <a:extLst>
              <a:ext uri="{FF2B5EF4-FFF2-40B4-BE49-F238E27FC236}">
                <a16:creationId xmlns:a16="http://schemas.microsoft.com/office/drawing/2014/main" id="{F3BAD910-D615-4013-B8DC-7D1C84A50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503" y="2630083"/>
            <a:ext cx="2724838" cy="204362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40B46A7-6C06-4C6C-952C-0A4BBFF19B07}"/>
              </a:ext>
            </a:extLst>
          </p:cNvPr>
          <p:cNvSpPr txBox="1"/>
          <p:nvPr/>
        </p:nvSpPr>
        <p:spPr>
          <a:xfrm>
            <a:off x="519878" y="868865"/>
            <a:ext cx="4847239" cy="928459"/>
          </a:xfrm>
          <a:prstGeom prst="rect">
            <a:avLst/>
          </a:prstGeom>
          <a:noFill/>
        </p:spPr>
        <p:txBody>
          <a:bodyPr wrap="square">
            <a:spAutoFit/>
          </a:bodyPr>
          <a:lstStyle/>
          <a:p>
            <a:pPr marL="914400" marR="914400">
              <a:lnSpc>
                <a:spcPct val="115000"/>
              </a:lnSpc>
              <a:spcBef>
                <a:spcPts val="0"/>
              </a:spcBef>
              <a:spcAft>
                <a:spcPts val="0"/>
              </a:spcAft>
            </a:pPr>
            <a:r>
              <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rPr>
              <a:t>“Some small orgs even ask ‘what are IOCs’ [tactical intel] and ‘what do I do with them?’”</a:t>
            </a:r>
          </a:p>
          <a:p>
            <a:pPr marL="914400" marR="914400" algn="r">
              <a:lnSpc>
                <a:spcPct val="115000"/>
              </a:lnSpc>
              <a:spcBef>
                <a:spcPts val="0"/>
              </a:spcBef>
              <a:spcAft>
                <a:spcPts val="0"/>
              </a:spcAft>
            </a:pPr>
            <a:r>
              <a:rPr lang="en-US" sz="1200"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-SLTT NIEM Stakeholder</a:t>
            </a:r>
            <a:endPar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014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87F2E-6745-4996-B79C-1D8C5CE1C9EF}"/>
              </a:ext>
            </a:extLst>
          </p:cNvPr>
          <p:cNvSpPr>
            <a:spLocks noGrp="1"/>
          </p:cNvSpPr>
          <p:nvPr>
            <p:ph type="title"/>
          </p:nvPr>
        </p:nvSpPr>
        <p:spPr/>
        <p:txBody>
          <a:bodyPr/>
          <a:lstStyle/>
          <a:p>
            <a:r>
              <a:rPr lang="en-US" dirty="0"/>
              <a:t>Information Sharing Pitfalls</a:t>
            </a:r>
          </a:p>
        </p:txBody>
      </p:sp>
      <p:sp>
        <p:nvSpPr>
          <p:cNvPr id="11" name="Text Placeholder 10">
            <a:extLst>
              <a:ext uri="{FF2B5EF4-FFF2-40B4-BE49-F238E27FC236}">
                <a16:creationId xmlns:a16="http://schemas.microsoft.com/office/drawing/2014/main" id="{58B72CDF-B267-49D8-A370-E7C3FC725EBE}"/>
              </a:ext>
            </a:extLst>
          </p:cNvPr>
          <p:cNvSpPr>
            <a:spLocks noGrp="1"/>
          </p:cNvSpPr>
          <p:nvPr>
            <p:ph type="body" idx="1"/>
          </p:nvPr>
        </p:nvSpPr>
        <p:spPr/>
        <p:txBody>
          <a:bodyPr/>
          <a:lstStyle/>
          <a:p>
            <a:r>
              <a:rPr lang="en-US" dirty="0"/>
              <a:t>Cyber incidents are not cyber crimes</a:t>
            </a:r>
          </a:p>
          <a:p>
            <a:pPr>
              <a:spcBef>
                <a:spcPts val="600"/>
              </a:spcBef>
            </a:pPr>
            <a:r>
              <a:rPr lang="en-US" sz="1600" dirty="0"/>
              <a:t>POET (Political, Operational, Economic, and Technical)</a:t>
            </a:r>
          </a:p>
          <a:p>
            <a:pPr>
              <a:spcBef>
                <a:spcPts val="600"/>
              </a:spcBef>
            </a:pPr>
            <a:r>
              <a:rPr lang="en-US" sz="1600" dirty="0"/>
              <a:t>Information sharing varies by network design, cardinality, and restrictions</a:t>
            </a:r>
          </a:p>
          <a:p>
            <a:pPr marL="146050" indent="0">
              <a:buNone/>
            </a:pPr>
            <a:endParaRPr lang="en-US" dirty="0"/>
          </a:p>
          <a:p>
            <a:endParaRPr lang="en-US" dirty="0"/>
          </a:p>
        </p:txBody>
      </p:sp>
    </p:spTree>
    <p:extLst>
      <p:ext uri="{BB962C8B-B14F-4D97-AF65-F5344CB8AC3E}">
        <p14:creationId xmlns:p14="http://schemas.microsoft.com/office/powerpoint/2010/main" val="401267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88FB-9F76-4316-A2DA-5DB662C332F5}"/>
              </a:ext>
            </a:extLst>
          </p:cNvPr>
          <p:cNvSpPr>
            <a:spLocks noGrp="1"/>
          </p:cNvSpPr>
          <p:nvPr>
            <p:ph type="title"/>
          </p:nvPr>
        </p:nvSpPr>
        <p:spPr/>
        <p:txBody>
          <a:bodyPr/>
          <a:lstStyle/>
          <a:p>
            <a:r>
              <a:rPr lang="en-US" dirty="0"/>
              <a:t>Cyber Incidents </a:t>
            </a:r>
            <a:r>
              <a:rPr lang="en-US" dirty="0">
                <a:sym typeface="Symbol" panose="05050102010706020507" pitchFamily="18" charset="2"/>
              </a:rPr>
              <a:t></a:t>
            </a:r>
            <a:r>
              <a:rPr lang="en-US" dirty="0"/>
              <a:t> Cyber Crimes</a:t>
            </a:r>
          </a:p>
        </p:txBody>
      </p:sp>
      <p:sp>
        <p:nvSpPr>
          <p:cNvPr id="5" name="TextBox 4">
            <a:extLst>
              <a:ext uri="{FF2B5EF4-FFF2-40B4-BE49-F238E27FC236}">
                <a16:creationId xmlns:a16="http://schemas.microsoft.com/office/drawing/2014/main" id="{94AB2672-B0A1-41F5-A74F-504E2C7857D1}"/>
              </a:ext>
            </a:extLst>
          </p:cNvPr>
          <p:cNvSpPr txBox="1"/>
          <p:nvPr/>
        </p:nvSpPr>
        <p:spPr>
          <a:xfrm>
            <a:off x="1201782" y="1043369"/>
            <a:ext cx="7376161" cy="1386342"/>
          </a:xfrm>
          <a:prstGeom prst="rect">
            <a:avLst/>
          </a:prstGeom>
          <a:noFill/>
        </p:spPr>
        <p:txBody>
          <a:bodyPr wrap="square">
            <a:spAutoFit/>
          </a:bodyPr>
          <a:lstStyle/>
          <a:p>
            <a:pPr marR="914400">
              <a:lnSpc>
                <a:spcPct val="115000"/>
              </a:lnSpc>
              <a:spcBef>
                <a:spcPts val="0"/>
              </a:spcBef>
              <a:spcAft>
                <a:spcPts val="0"/>
              </a:spcAft>
            </a:pPr>
            <a:r>
              <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rPr>
              <a:t>“There’s often an unhelpful conceptual distinction between ‘cyber incidents’ vs. ‘cyber crimes.’  [The lack of s]haring is still bad for both, but especially rare if there is no perceived loss or harm to a company that could constitute a crime.  This is a missed opportunity since ‘cyber incidents’ including attempted crime/penetrations can still provide valuable insights for the larger cybersecurity community.”</a:t>
            </a:r>
          </a:p>
          <a:p>
            <a:pPr marR="914400" algn="r">
              <a:lnSpc>
                <a:spcPct val="115000"/>
              </a:lnSpc>
              <a:spcBef>
                <a:spcPts val="0"/>
              </a:spcBef>
              <a:spcAft>
                <a:spcPts val="0"/>
              </a:spcAft>
            </a:pPr>
            <a:r>
              <a:rPr lang="en-US" sz="1200"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-SLTT NIEM Stakeholder</a:t>
            </a:r>
            <a:endPar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2" name="Table 11">
            <a:extLst>
              <a:ext uri="{FF2B5EF4-FFF2-40B4-BE49-F238E27FC236}">
                <a16:creationId xmlns:a16="http://schemas.microsoft.com/office/drawing/2014/main" id="{F61E7BC8-9FF7-4094-937E-940B8984C4E9}"/>
              </a:ext>
            </a:extLst>
          </p:cNvPr>
          <p:cNvGraphicFramePr>
            <a:graphicFrameLocks noGrp="1"/>
          </p:cNvGraphicFramePr>
          <p:nvPr>
            <p:extLst>
              <p:ext uri="{D42A27DB-BD31-4B8C-83A1-F6EECF244321}">
                <p14:modId xmlns:p14="http://schemas.microsoft.com/office/powerpoint/2010/main" val="2207422628"/>
              </p:ext>
            </p:extLst>
          </p:nvPr>
        </p:nvGraphicFramePr>
        <p:xfrm>
          <a:off x="597022" y="2531644"/>
          <a:ext cx="8137677" cy="2434219"/>
        </p:xfrm>
        <a:graphic>
          <a:graphicData uri="http://schemas.openxmlformats.org/drawingml/2006/table">
            <a:tbl>
              <a:tblPr bandRow="1">
                <a:tableStyleId>{22838BEF-8BB2-4498-84A7-C5851F593DF1}</a:tableStyleId>
              </a:tblPr>
              <a:tblGrid>
                <a:gridCol w="2580557">
                  <a:extLst>
                    <a:ext uri="{9D8B030D-6E8A-4147-A177-3AD203B41FA5}">
                      <a16:colId xmlns:a16="http://schemas.microsoft.com/office/drawing/2014/main" val="3775340169"/>
                    </a:ext>
                  </a:extLst>
                </a:gridCol>
                <a:gridCol w="2722117">
                  <a:extLst>
                    <a:ext uri="{9D8B030D-6E8A-4147-A177-3AD203B41FA5}">
                      <a16:colId xmlns:a16="http://schemas.microsoft.com/office/drawing/2014/main" val="967186665"/>
                    </a:ext>
                  </a:extLst>
                </a:gridCol>
                <a:gridCol w="2835003">
                  <a:extLst>
                    <a:ext uri="{9D8B030D-6E8A-4147-A177-3AD203B41FA5}">
                      <a16:colId xmlns:a16="http://schemas.microsoft.com/office/drawing/2014/main" val="2213693181"/>
                    </a:ext>
                  </a:extLst>
                </a:gridCol>
              </a:tblGrid>
              <a:tr h="429270">
                <a:tc>
                  <a:txBody>
                    <a:bodyPr/>
                    <a:lstStyle/>
                    <a:p>
                      <a:pPr marL="0" marR="0" algn="ctr">
                        <a:lnSpc>
                          <a:spcPct val="107000"/>
                        </a:lnSpc>
                        <a:spcBef>
                          <a:spcPts val="0"/>
                        </a:spcBef>
                        <a:spcAft>
                          <a:spcPts val="800"/>
                        </a:spcAft>
                      </a:pPr>
                      <a:r>
                        <a:rPr lang="en-US" sz="1400" b="1" dirty="0">
                          <a:effectLst/>
                        </a:rPr>
                        <a:t>Approaches to Cybercrime</a:t>
                      </a:r>
                      <a:endParaRPr lang="en-US" sz="1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lgn="ctr">
                        <a:lnSpc>
                          <a:spcPct val="107000"/>
                        </a:lnSpc>
                        <a:spcBef>
                          <a:spcPts val="0"/>
                        </a:spcBef>
                        <a:spcAft>
                          <a:spcPts val="800"/>
                        </a:spcAft>
                      </a:pPr>
                      <a:r>
                        <a:rPr lang="en-US" sz="1400" b="1" dirty="0">
                          <a:effectLst/>
                        </a:rPr>
                        <a:t>Cyber-enabled crime</a:t>
                      </a: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lgn="ctr">
                        <a:lnSpc>
                          <a:spcPct val="107000"/>
                        </a:lnSpc>
                        <a:spcBef>
                          <a:spcPts val="0"/>
                        </a:spcBef>
                        <a:spcAft>
                          <a:spcPts val="800"/>
                        </a:spcAft>
                      </a:pPr>
                      <a:r>
                        <a:rPr lang="en-US" sz="1400" b="1" dirty="0">
                          <a:effectLst/>
                        </a:rPr>
                        <a:t>Cyber-native (dependent) crime</a:t>
                      </a:r>
                      <a:endParaRPr lang="en-US" sz="1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53520219"/>
                  </a:ext>
                </a:extLst>
              </a:tr>
              <a:tr h="639445">
                <a:tc>
                  <a:txBody>
                    <a:bodyPr/>
                    <a:lstStyle/>
                    <a:p>
                      <a:pPr marL="0" marR="0" algn="ctr">
                        <a:lnSpc>
                          <a:spcPct val="107000"/>
                        </a:lnSpc>
                        <a:spcBef>
                          <a:spcPts val="0"/>
                        </a:spcBef>
                        <a:spcAft>
                          <a:spcPts val="800"/>
                        </a:spcAft>
                      </a:pPr>
                      <a:r>
                        <a:rPr lang="en-US" sz="1400" dirty="0">
                          <a:effectLst/>
                        </a:rPr>
                        <a:t>Malicious cyber activity</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Doxing someone; Identifying targets for home robberies via social media; </a:t>
                      </a:r>
                    </a:p>
                    <a:p>
                      <a:pPr marL="0" marR="0" algn="ctr">
                        <a:lnSpc>
                          <a:spcPct val="107000"/>
                        </a:lnSpc>
                        <a:spcBef>
                          <a:spcPts val="0"/>
                        </a:spcBef>
                        <a:spcAft>
                          <a:spcPts val="800"/>
                        </a:spcAft>
                      </a:pPr>
                      <a:r>
                        <a:rPr lang="en-US" sz="1400" dirty="0">
                          <a:effectLst/>
                        </a:rPr>
                        <a:t>Using online street maps to plan a bank robbery </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Writing malware code; </a:t>
                      </a:r>
                    </a:p>
                    <a:p>
                      <a:pPr marL="0" marR="0" algn="ctr">
                        <a:lnSpc>
                          <a:spcPct val="107000"/>
                        </a:lnSpc>
                        <a:spcBef>
                          <a:spcPts val="0"/>
                        </a:spcBef>
                        <a:spcAft>
                          <a:spcPts val="800"/>
                        </a:spcAft>
                      </a:pPr>
                      <a:r>
                        <a:rPr lang="en-US" sz="1400" dirty="0">
                          <a:effectLst/>
                        </a:rPr>
                        <a:t>Scanning a network for vulnerabilities or open ports;</a:t>
                      </a:r>
                    </a:p>
                    <a:p>
                      <a:pPr marL="0" marR="0" algn="ctr">
                        <a:lnSpc>
                          <a:spcPct val="107000"/>
                        </a:lnSpc>
                        <a:spcBef>
                          <a:spcPts val="0"/>
                        </a:spcBef>
                        <a:spcAft>
                          <a:spcPts val="800"/>
                        </a:spcAft>
                      </a:pPr>
                      <a:r>
                        <a:rPr lang="en-US" sz="1400" dirty="0">
                          <a:effectLst/>
                        </a:rPr>
                        <a:t>Failed credential stuffing attempts</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3849299"/>
                  </a:ext>
                </a:extLst>
              </a:tr>
              <a:tr h="679450">
                <a:tc>
                  <a:txBody>
                    <a:bodyPr/>
                    <a:lstStyle/>
                    <a:p>
                      <a:pPr marL="0" marR="0" algn="ctr">
                        <a:lnSpc>
                          <a:spcPct val="107000"/>
                        </a:lnSpc>
                        <a:spcBef>
                          <a:spcPts val="0"/>
                        </a:spcBef>
                        <a:spcAft>
                          <a:spcPts val="800"/>
                        </a:spcAft>
                      </a:pPr>
                      <a:r>
                        <a:rPr lang="en-US" sz="1400">
                          <a:effectLst/>
                        </a:rPr>
                        <a:t>Illegal cyber activity</a:t>
                      </a:r>
                      <a:endParaRPr lang="en-US" sz="14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Identity theft through misconfigured and exposed databases</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Computer/network access and trespass (AKA intrusions);</a:t>
                      </a:r>
                    </a:p>
                    <a:p>
                      <a:pPr marL="0" marR="0" algn="ctr">
                        <a:lnSpc>
                          <a:spcPct val="107000"/>
                        </a:lnSpc>
                        <a:spcBef>
                          <a:spcPts val="0"/>
                        </a:spcBef>
                        <a:spcAft>
                          <a:spcPts val="800"/>
                        </a:spcAft>
                      </a:pPr>
                      <a:r>
                        <a:rPr lang="en-US" sz="1400" dirty="0">
                          <a:effectLst/>
                        </a:rPr>
                        <a:t>Malware deployment</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4430937"/>
                  </a:ext>
                </a:extLst>
              </a:tr>
            </a:tbl>
          </a:graphicData>
        </a:graphic>
      </p:graphicFrame>
      <p:sp>
        <p:nvSpPr>
          <p:cNvPr id="13" name="Rectangle 4">
            <a:extLst>
              <a:ext uri="{FF2B5EF4-FFF2-40B4-BE49-F238E27FC236}">
                <a16:creationId xmlns:a16="http://schemas.microsoft.com/office/drawing/2014/main" id="{4AFBB567-F07E-4D55-8548-C1B5B05489DA}"/>
              </a:ext>
            </a:extLst>
          </p:cNvPr>
          <p:cNvSpPr>
            <a:spLocks noChangeArrowheads="1"/>
          </p:cNvSpPr>
          <p:nvPr/>
        </p:nvSpPr>
        <p:spPr bwMode="auto">
          <a:xfrm>
            <a:off x="348343" y="11683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942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08B4D2-EB3A-4A0F-B12F-F8564EB1717F}"/>
              </a:ext>
            </a:extLst>
          </p:cNvPr>
          <p:cNvPicPr>
            <a:picLocks noChangeAspect="1"/>
          </p:cNvPicPr>
          <p:nvPr/>
        </p:nvPicPr>
        <p:blipFill>
          <a:blip r:embed="rId3"/>
          <a:stretch>
            <a:fillRect/>
          </a:stretch>
        </p:blipFill>
        <p:spPr>
          <a:xfrm>
            <a:off x="2887441" y="861046"/>
            <a:ext cx="5797886" cy="2898943"/>
          </a:xfrm>
          <a:prstGeom prst="rect">
            <a:avLst/>
          </a:prstGeom>
        </p:spPr>
      </p:pic>
      <p:sp>
        <p:nvSpPr>
          <p:cNvPr id="2" name="Title 1">
            <a:extLst>
              <a:ext uri="{FF2B5EF4-FFF2-40B4-BE49-F238E27FC236}">
                <a16:creationId xmlns:a16="http://schemas.microsoft.com/office/drawing/2014/main" id="{4E1D3894-F8FE-4936-BC44-A72909091E3D}"/>
              </a:ext>
            </a:extLst>
          </p:cNvPr>
          <p:cNvSpPr>
            <a:spLocks noGrp="1"/>
          </p:cNvSpPr>
          <p:nvPr>
            <p:ph type="title"/>
          </p:nvPr>
        </p:nvSpPr>
        <p:spPr/>
        <p:txBody>
          <a:bodyPr/>
          <a:lstStyle/>
          <a:p>
            <a:r>
              <a:rPr lang="en-US" sz="2400" dirty="0"/>
              <a:t>Political, Operational, Economic, and Technical</a:t>
            </a:r>
          </a:p>
        </p:txBody>
      </p:sp>
      <p:graphicFrame>
        <p:nvGraphicFramePr>
          <p:cNvPr id="4" name="Google Shape;227;p7">
            <a:extLst>
              <a:ext uri="{FF2B5EF4-FFF2-40B4-BE49-F238E27FC236}">
                <a16:creationId xmlns:a16="http://schemas.microsoft.com/office/drawing/2014/main" id="{207E63AC-AFA7-4580-880F-CE74861A7C1E}"/>
              </a:ext>
            </a:extLst>
          </p:cNvPr>
          <p:cNvGraphicFramePr/>
          <p:nvPr>
            <p:extLst>
              <p:ext uri="{D42A27DB-BD31-4B8C-83A1-F6EECF244321}">
                <p14:modId xmlns:p14="http://schemas.microsoft.com/office/powerpoint/2010/main" val="2716431154"/>
              </p:ext>
            </p:extLst>
          </p:nvPr>
        </p:nvGraphicFramePr>
        <p:xfrm>
          <a:off x="352239" y="974853"/>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cxnSp>
        <p:nvCxnSpPr>
          <p:cNvPr id="5" name="Google Shape;240;p7">
            <a:extLst>
              <a:ext uri="{FF2B5EF4-FFF2-40B4-BE49-F238E27FC236}">
                <a16:creationId xmlns:a16="http://schemas.microsoft.com/office/drawing/2014/main" id="{D2B9811E-8DB0-430A-8C04-979ADC3633E6}"/>
              </a:ext>
            </a:extLst>
          </p:cNvPr>
          <p:cNvCxnSpPr>
            <a:cxnSpLocks/>
            <a:stCxn id="6" idx="1"/>
            <a:endCxn id="4" idx="3"/>
          </p:cNvCxnSpPr>
          <p:nvPr/>
        </p:nvCxnSpPr>
        <p:spPr>
          <a:xfrm rot="10800000" flipV="1">
            <a:off x="2345989" y="1249736"/>
            <a:ext cx="916346" cy="1642510"/>
          </a:xfrm>
          <a:prstGeom prst="bentConnector3">
            <a:avLst>
              <a:gd name="adj1" fmla="val 50000"/>
            </a:avLst>
          </a:prstGeom>
          <a:noFill/>
          <a:ln w="12700" cap="flat" cmpd="sng">
            <a:solidFill>
              <a:srgbClr val="000000"/>
            </a:solidFill>
            <a:prstDash val="solid"/>
            <a:round/>
            <a:headEnd type="stealth" w="med" len="med"/>
            <a:tailEnd type="none" w="med" len="med"/>
          </a:ln>
        </p:spPr>
      </p:cxnSp>
      <p:graphicFrame>
        <p:nvGraphicFramePr>
          <p:cNvPr id="6" name="Table 5">
            <a:extLst>
              <a:ext uri="{FF2B5EF4-FFF2-40B4-BE49-F238E27FC236}">
                <a16:creationId xmlns:a16="http://schemas.microsoft.com/office/drawing/2014/main" id="{F9B8F249-E045-40A7-B00D-F7D2BC938A68}"/>
              </a:ext>
            </a:extLst>
          </p:cNvPr>
          <p:cNvGraphicFramePr>
            <a:graphicFrameLocks noGrp="1"/>
          </p:cNvGraphicFramePr>
          <p:nvPr>
            <p:extLst>
              <p:ext uri="{D42A27DB-BD31-4B8C-83A1-F6EECF244321}">
                <p14:modId xmlns:p14="http://schemas.microsoft.com/office/powerpoint/2010/main" val="1755044463"/>
              </p:ext>
            </p:extLst>
          </p:nvPr>
        </p:nvGraphicFramePr>
        <p:xfrm>
          <a:off x="3262335" y="861046"/>
          <a:ext cx="3451170" cy="777380"/>
        </p:xfrm>
        <a:graphic>
          <a:graphicData uri="http://schemas.openxmlformats.org/drawingml/2006/table">
            <a:tbl>
              <a:tblPr firstRow="1" bandRow="1">
                <a:noFill/>
                <a:tableStyleId>{9B4EEC9B-DEE3-41C2-93FD-0643DF69CF8A}</a:tableStyleId>
              </a:tblPr>
              <a:tblGrid>
                <a:gridCol w="3451170">
                  <a:extLst>
                    <a:ext uri="{9D8B030D-6E8A-4147-A177-3AD203B41FA5}">
                      <a16:colId xmlns:a16="http://schemas.microsoft.com/office/drawing/2014/main" val="3649300879"/>
                    </a:ext>
                  </a:extLst>
                </a:gridCol>
              </a:tblGrid>
              <a:tr h="171500">
                <a:tc>
                  <a:txBody>
                    <a:bodyPr/>
                    <a:lstStyle/>
                    <a:p>
                      <a:pPr marL="0" marR="0" lvl="0" indent="0" algn="l" rtl="0">
                        <a:lnSpc>
                          <a:spcPct val="100000"/>
                        </a:lnSpc>
                        <a:spcBef>
                          <a:spcPts val="0"/>
                        </a:spcBef>
                        <a:spcAft>
                          <a:spcPts val="0"/>
                        </a:spcAft>
                        <a:buNone/>
                      </a:pPr>
                      <a:r>
                        <a:rPr lang="en-US" sz="1000" u="none" strike="noStrike" cap="none" dirty="0" err="1">
                          <a:solidFill>
                            <a:schemeClr val="bg1"/>
                          </a:solidFill>
                        </a:rPr>
                        <a:t>cyber:DeclarationOfEmergencyType</a:t>
                      </a:r>
                      <a:endParaRPr sz="2000" dirty="0">
                        <a:solidFill>
                          <a:schemeClr val="bg1"/>
                        </a:solidFill>
                      </a:endParaRPr>
                    </a:p>
                  </a:txBody>
                  <a:tcPr marL="68575" marR="68575" marT="34325" marB="34325">
                    <a:solidFill>
                      <a:schemeClr val="accent1"/>
                    </a:solidFill>
                  </a:tcPr>
                </a:tc>
                <a:extLst>
                  <a:ext uri="{0D108BD9-81ED-4DB2-BD59-A6C34878D82A}">
                    <a16:rowId xmlns:a16="http://schemas.microsoft.com/office/drawing/2014/main" val="3854134588"/>
                  </a:ext>
                </a:extLst>
              </a:tr>
              <a:tr h="480125">
                <a:tc>
                  <a:txBody>
                    <a:bodyPr/>
                    <a:lstStyle/>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cyber:DeclarationOfEmergencyDesignator</a:t>
                      </a:r>
                      <a:r>
                        <a:rPr lang="en-US" sz="800" u="none" strike="sngStrike" cap="none" dirty="0">
                          <a:solidFill>
                            <a:srgbClr val="002060"/>
                          </a:solidFill>
                          <a:latin typeface="Arial"/>
                          <a:ea typeface="Arial"/>
                          <a:cs typeface="Arial"/>
                          <a:sym typeface="Arial"/>
                        </a:rPr>
                        <a:t> </a:t>
                      </a:r>
                      <a:endParaRPr sz="800" u="none" strike="noStrike" cap="none" dirty="0">
                        <a:solidFill>
                          <a:srgbClr val="002060"/>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cyber:ResourceDeploymentReasonText</a:t>
                      </a:r>
                      <a:endParaRPr sz="1600" dirty="0">
                        <a:solidFill>
                          <a:srgbClr val="002060"/>
                        </a:solidFill>
                      </a:endParaRPr>
                    </a:p>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nc:StartDate</a:t>
                      </a:r>
                      <a:endParaRPr sz="1600" dirty="0">
                        <a:solidFill>
                          <a:srgbClr val="002060"/>
                        </a:solidFill>
                      </a:endParaRPr>
                    </a:p>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nc:EndDate</a:t>
                      </a:r>
                      <a:r>
                        <a:rPr lang="en-US" sz="800" u="none" strike="noStrike" cap="none" dirty="0">
                          <a:solidFill>
                            <a:srgbClr val="002060"/>
                          </a:solidFill>
                          <a:latin typeface="Arial"/>
                          <a:ea typeface="Arial"/>
                          <a:cs typeface="Arial"/>
                          <a:sym typeface="Arial"/>
                        </a:rPr>
                        <a:t> </a:t>
                      </a:r>
                      <a:endParaRPr sz="800" u="none" strike="noStrike" cap="none" dirty="0">
                        <a:solidFill>
                          <a:srgbClr val="002060"/>
                        </a:solidFill>
                        <a:latin typeface="Arial"/>
                        <a:ea typeface="Arial"/>
                        <a:cs typeface="Arial"/>
                        <a:sym typeface="Arial"/>
                      </a:endParaRPr>
                    </a:p>
                  </a:txBody>
                  <a:tcPr marL="68575" marR="68575" marT="34325" marB="34325">
                    <a:solidFill>
                      <a:schemeClr val="bg1">
                        <a:lumMod val="75000"/>
                      </a:schemeClr>
                    </a:solidFill>
                  </a:tcPr>
                </a:tc>
                <a:extLst>
                  <a:ext uri="{0D108BD9-81ED-4DB2-BD59-A6C34878D82A}">
                    <a16:rowId xmlns:a16="http://schemas.microsoft.com/office/drawing/2014/main" val="1565970012"/>
                  </a:ext>
                </a:extLst>
              </a:tr>
            </a:tbl>
          </a:graphicData>
        </a:graphic>
      </p:graphicFrame>
      <p:sp>
        <p:nvSpPr>
          <p:cNvPr id="8" name="Arrow: Down 7">
            <a:extLst>
              <a:ext uri="{FF2B5EF4-FFF2-40B4-BE49-F238E27FC236}">
                <a16:creationId xmlns:a16="http://schemas.microsoft.com/office/drawing/2014/main" id="{057DDCC2-D4A5-4381-9769-5ED7CC09028F}"/>
              </a:ext>
            </a:extLst>
          </p:cNvPr>
          <p:cNvSpPr/>
          <p:nvPr/>
        </p:nvSpPr>
        <p:spPr>
          <a:xfrm>
            <a:off x="5432415" y="2803139"/>
            <a:ext cx="360944" cy="58001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3C783E-7A8A-47DB-89E2-EBF12A8FADC9}"/>
              </a:ext>
            </a:extLst>
          </p:cNvPr>
          <p:cNvSpPr txBox="1"/>
          <p:nvPr/>
        </p:nvSpPr>
        <p:spPr>
          <a:xfrm>
            <a:off x="2484607" y="3383155"/>
            <a:ext cx="6659393" cy="1754326"/>
          </a:xfrm>
          <a:prstGeom prst="rect">
            <a:avLst/>
          </a:prstGeom>
          <a:noFill/>
        </p:spPr>
        <p:txBody>
          <a:bodyPr wrap="square" rtlCol="0">
            <a:spAutoFit/>
          </a:bodyPr>
          <a:lstStyle/>
          <a:p>
            <a:pPr algn="ctr"/>
            <a:r>
              <a:rPr lang="en-US" sz="18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Software Bill of Materials (SBOM)</a:t>
            </a:r>
          </a:p>
          <a:p>
            <a:r>
              <a:rPr lang="en-US" sz="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Executive Order on Improving the Nation’s Cybersecurity, May 12, 2021</a:t>
            </a:r>
          </a:p>
          <a:p>
            <a:r>
              <a:rPr lang="en-US" sz="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Sec. 4.  Enhancing Software Supply Chain Security</a:t>
            </a:r>
          </a:p>
          <a:p>
            <a:r>
              <a:rPr lang="en-US" sz="11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 (e)  Within 90 days of publication of the preliminary guidelines pursuant to subsection (c) of this section, the Secretary of Commerce acting through the Director of NIST, in consultation with the heads of such agencies as the Director of NIST deems appropriate, shall issue guidance identifying practices that enhance the security of the software supply chain.</a:t>
            </a:r>
          </a:p>
          <a:p>
            <a:r>
              <a:rPr lang="en-US" sz="11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 (vii)   providing a purchaser a Software Bill of Materials (SBOM) for each product directly or by publishing it on a public website;</a:t>
            </a:r>
            <a:endParaRPr lang="en-US" sz="1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0A19586B-3F99-4C06-8FDE-BB89101D661E}"/>
              </a:ext>
            </a:extLst>
          </p:cNvPr>
          <p:cNvSpPr txBox="1"/>
          <p:nvPr/>
        </p:nvSpPr>
        <p:spPr>
          <a:xfrm>
            <a:off x="6713505" y="2737591"/>
            <a:ext cx="769763" cy="400110"/>
          </a:xfrm>
          <a:prstGeom prst="rect">
            <a:avLst/>
          </a:prstGeom>
          <a:noFill/>
        </p:spPr>
        <p:txBody>
          <a:bodyPr wrap="none" rtlCol="0">
            <a:spAutoFit/>
          </a:bodyPr>
          <a:lstStyle/>
          <a:p>
            <a:r>
              <a:rPr lang="en-US" sz="2000" b="1" dirty="0">
                <a:solidFill>
                  <a:schemeClr val="tx1">
                    <a:lumMod val="50000"/>
                    <a:lumOff val="50000"/>
                  </a:schemeClr>
                </a:solidFill>
              </a:rPr>
              <a:t>hack</a:t>
            </a:r>
          </a:p>
        </p:txBody>
      </p:sp>
      <p:sp>
        <p:nvSpPr>
          <p:cNvPr id="12" name="TextBox 11">
            <a:extLst>
              <a:ext uri="{FF2B5EF4-FFF2-40B4-BE49-F238E27FC236}">
                <a16:creationId xmlns:a16="http://schemas.microsoft.com/office/drawing/2014/main" id="{22BD509B-9260-48AF-BFFD-966F6A43DB25}"/>
              </a:ext>
            </a:extLst>
          </p:cNvPr>
          <p:cNvSpPr txBox="1"/>
          <p:nvPr/>
        </p:nvSpPr>
        <p:spPr>
          <a:xfrm>
            <a:off x="3351955" y="2737591"/>
            <a:ext cx="755335" cy="400110"/>
          </a:xfrm>
          <a:prstGeom prst="rect">
            <a:avLst/>
          </a:prstGeom>
          <a:noFill/>
        </p:spPr>
        <p:txBody>
          <a:bodyPr wrap="none" rtlCol="0">
            <a:spAutoFit/>
          </a:bodyPr>
          <a:lstStyle/>
          <a:p>
            <a:r>
              <a:rPr lang="en-US" sz="2000" b="1" dirty="0">
                <a:solidFill>
                  <a:schemeClr val="tx1">
                    <a:lumMod val="50000"/>
                    <a:lumOff val="50000"/>
                  </a:schemeClr>
                </a:solidFill>
              </a:rPr>
              <a:t>2020</a:t>
            </a:r>
          </a:p>
        </p:txBody>
      </p:sp>
    </p:spTree>
    <p:extLst>
      <p:ext uri="{BB962C8B-B14F-4D97-AF65-F5344CB8AC3E}">
        <p14:creationId xmlns:p14="http://schemas.microsoft.com/office/powerpoint/2010/main" val="180505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894-F8FE-4936-BC44-A72909091E3D}"/>
              </a:ext>
            </a:extLst>
          </p:cNvPr>
          <p:cNvSpPr>
            <a:spLocks noGrp="1"/>
          </p:cNvSpPr>
          <p:nvPr>
            <p:ph type="title"/>
          </p:nvPr>
        </p:nvSpPr>
        <p:spPr/>
        <p:txBody>
          <a:bodyPr/>
          <a:lstStyle/>
          <a:p>
            <a:r>
              <a:rPr lang="en-US" sz="2400" dirty="0"/>
              <a:t>Political, Operational, Economic, and Technical</a:t>
            </a:r>
          </a:p>
        </p:txBody>
      </p:sp>
      <p:graphicFrame>
        <p:nvGraphicFramePr>
          <p:cNvPr id="4" name="Google Shape;227;p7">
            <a:extLst>
              <a:ext uri="{FF2B5EF4-FFF2-40B4-BE49-F238E27FC236}">
                <a16:creationId xmlns:a16="http://schemas.microsoft.com/office/drawing/2014/main" id="{207E63AC-AFA7-4580-880F-CE74861A7C1E}"/>
              </a:ext>
            </a:extLst>
          </p:cNvPr>
          <p:cNvGraphicFramePr/>
          <p:nvPr/>
        </p:nvGraphicFramePr>
        <p:xfrm>
          <a:off x="352239" y="974853"/>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cxnSp>
        <p:nvCxnSpPr>
          <p:cNvPr id="5" name="Google Shape;240;p7">
            <a:extLst>
              <a:ext uri="{FF2B5EF4-FFF2-40B4-BE49-F238E27FC236}">
                <a16:creationId xmlns:a16="http://schemas.microsoft.com/office/drawing/2014/main" id="{D2B9811E-8DB0-430A-8C04-979ADC3633E6}"/>
              </a:ext>
            </a:extLst>
          </p:cNvPr>
          <p:cNvCxnSpPr>
            <a:cxnSpLocks/>
            <a:endCxn id="4" idx="3"/>
          </p:cNvCxnSpPr>
          <p:nvPr/>
        </p:nvCxnSpPr>
        <p:spPr>
          <a:xfrm rot="10800000" flipV="1">
            <a:off x="2345989" y="1310696"/>
            <a:ext cx="916346" cy="1581550"/>
          </a:xfrm>
          <a:prstGeom prst="bentConnector3">
            <a:avLst>
              <a:gd name="adj1" fmla="val 50000"/>
            </a:avLst>
          </a:prstGeom>
          <a:noFill/>
          <a:ln w="12700" cap="flat" cmpd="sng">
            <a:solidFill>
              <a:srgbClr val="000000"/>
            </a:solidFill>
            <a:prstDash val="solid"/>
            <a:round/>
            <a:headEnd type="stealth" w="med" len="med"/>
            <a:tailEnd type="none" w="med" len="med"/>
          </a:ln>
        </p:spPr>
      </p:cxnSp>
      <p:graphicFrame>
        <p:nvGraphicFramePr>
          <p:cNvPr id="13" name="Google Shape;269;p8">
            <a:extLst>
              <a:ext uri="{FF2B5EF4-FFF2-40B4-BE49-F238E27FC236}">
                <a16:creationId xmlns:a16="http://schemas.microsoft.com/office/drawing/2014/main" id="{FDDD28F3-CE17-432B-B30F-197734F97696}"/>
              </a:ext>
            </a:extLst>
          </p:cNvPr>
          <p:cNvGraphicFramePr/>
          <p:nvPr>
            <p:extLst>
              <p:ext uri="{D42A27DB-BD31-4B8C-83A1-F6EECF244321}">
                <p14:modId xmlns:p14="http://schemas.microsoft.com/office/powerpoint/2010/main" val="1839815918"/>
              </p:ext>
            </p:extLst>
          </p:nvPr>
        </p:nvGraphicFramePr>
        <p:xfrm>
          <a:off x="3262335" y="954583"/>
          <a:ext cx="3016545" cy="899300"/>
        </p:xfrm>
        <a:graphic>
          <a:graphicData uri="http://schemas.openxmlformats.org/drawingml/2006/table">
            <a:tbl>
              <a:tblPr firstRow="1" bandRow="1">
                <a:noFill/>
                <a:tableStyleId>{9B4EEC9B-DEE3-41C2-93FD-0643DF69CF8A}</a:tableStyleId>
              </a:tblPr>
              <a:tblGrid>
                <a:gridCol w="3016545">
                  <a:extLst>
                    <a:ext uri="{9D8B030D-6E8A-4147-A177-3AD203B41FA5}">
                      <a16:colId xmlns:a16="http://schemas.microsoft.com/office/drawing/2014/main" val="20000"/>
                    </a:ext>
                  </a:extLst>
                </a:gridCol>
              </a:tblGrid>
              <a:tr h="171500">
                <a:tc>
                  <a:txBody>
                    <a:bodyPr/>
                    <a:lstStyle/>
                    <a:p>
                      <a:pPr marL="0" marR="0" lvl="0" indent="0" algn="l" rtl="0">
                        <a:lnSpc>
                          <a:spcPct val="100000"/>
                        </a:lnSpc>
                        <a:spcBef>
                          <a:spcPts val="0"/>
                        </a:spcBef>
                        <a:spcAft>
                          <a:spcPts val="0"/>
                        </a:spcAft>
                        <a:buNone/>
                      </a:pPr>
                      <a:r>
                        <a:rPr lang="en-US" sz="1000" u="none" strike="noStrike" cap="none" dirty="0" err="1">
                          <a:solidFill>
                            <a:schemeClr val="bg1"/>
                          </a:solidFill>
                        </a:rPr>
                        <a:t>cyber:CyberInsuranceClaimType</a:t>
                      </a:r>
                      <a:endParaRPr sz="1000" dirty="0">
                        <a:solidFill>
                          <a:schemeClr val="bg1"/>
                        </a:solidFill>
                      </a:endParaRPr>
                    </a:p>
                  </a:txBody>
                  <a:tcPr marL="68575" marR="68575" marT="34325" marB="34325">
                    <a:solidFill>
                      <a:schemeClr val="accent1"/>
                    </a:solidFill>
                  </a:tcPr>
                </a:tc>
                <a:extLst>
                  <a:ext uri="{0D108BD9-81ED-4DB2-BD59-A6C34878D82A}">
                    <a16:rowId xmlns:a16="http://schemas.microsoft.com/office/drawing/2014/main" val="10000"/>
                  </a:ext>
                </a:extLst>
              </a:tr>
              <a:tr h="583000">
                <a:tc>
                  <a:txBody>
                    <a:bodyPr/>
                    <a:lstStyle/>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cyber:InsuranceClaimFiledIndicator</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cyber:InsuranceResponseIndicator</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cyber:InsuranceClaimResponseCategoryCode</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cyber:InsuranceResponseShareIndicator</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cyber:InsuranceResponseSharingDescriptionText</a:t>
                      </a:r>
                      <a:endParaRPr sz="800" u="none" strike="noStrike" cap="none" dirty="0">
                        <a:solidFill>
                          <a:srgbClr val="002060"/>
                        </a:solidFill>
                        <a:latin typeface="Arial"/>
                        <a:ea typeface="Arial"/>
                        <a:cs typeface="Arial"/>
                        <a:sym typeface="Arial"/>
                      </a:endParaRPr>
                    </a:p>
                  </a:txBody>
                  <a:tcPr marL="68575" marR="68575" marT="34325" marB="34325">
                    <a:solidFill>
                      <a:schemeClr val="bg1">
                        <a:lumMod val="75000"/>
                      </a:schemeClr>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2D7C7E92-19EE-4E62-A407-3B1CC8B3A42E}"/>
              </a:ext>
            </a:extLst>
          </p:cNvPr>
          <p:cNvSpPr txBox="1"/>
          <p:nvPr/>
        </p:nvSpPr>
        <p:spPr>
          <a:xfrm>
            <a:off x="3262335" y="2571750"/>
            <a:ext cx="4523128" cy="1169551"/>
          </a:xfrm>
          <a:prstGeom prst="rect">
            <a:avLst/>
          </a:prstGeom>
          <a:noFill/>
        </p:spPr>
        <p:txBody>
          <a:bodyPr wrap="square">
            <a:spAutoFit/>
          </a:bodyPr>
          <a:lstStyle/>
          <a:p>
            <a:pPr marL="158750" marR="0" lvl="0" indent="0" algn="l" rtl="0">
              <a:lnSpc>
                <a:spcPct val="100000"/>
              </a:lnSpc>
              <a:spcBef>
                <a:spcPts val="0"/>
              </a:spcBef>
              <a:spcAft>
                <a:spcPts val="0"/>
              </a:spcAft>
              <a:buClr>
                <a:srgbClr val="000000"/>
              </a:buClr>
              <a:buSzPts val="1100"/>
              <a:buFont typeface="Arial"/>
              <a:buNone/>
            </a:pPr>
            <a:r>
              <a:rPr lang="en-US" sz="1400"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“I have seen a clause in a cyber insurance contract for a private agency recently where if the agency shared any information, they would forfeit the right to file a claim.”</a:t>
            </a:r>
          </a:p>
          <a:p>
            <a:pPr marL="158750" algn="r">
              <a:buSzPts val="1100"/>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-SLTT NIEM Stakeholder</a:t>
            </a:r>
            <a:endParaRPr lang="en-US" sz="14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04330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33FE2A-B35C-4B8B-AE6A-CFFB18EB144B}"/>
              </a:ext>
            </a:extLst>
          </p:cNvPr>
          <p:cNvSpPr>
            <a:spLocks noGrp="1"/>
          </p:cNvSpPr>
          <p:nvPr>
            <p:ph type="title"/>
          </p:nvPr>
        </p:nvSpPr>
        <p:spPr/>
        <p:txBody>
          <a:bodyPr/>
          <a:lstStyle/>
          <a:p>
            <a:r>
              <a:rPr lang="en-US" dirty="0"/>
              <a:t>Network Design &amp; Cardinality</a:t>
            </a:r>
          </a:p>
        </p:txBody>
      </p:sp>
      <p:grpSp>
        <p:nvGrpSpPr>
          <p:cNvPr id="10" name="Group 9">
            <a:extLst>
              <a:ext uri="{FF2B5EF4-FFF2-40B4-BE49-F238E27FC236}">
                <a16:creationId xmlns:a16="http://schemas.microsoft.com/office/drawing/2014/main" id="{667E485C-29FE-4263-B15D-FDAB469E7AE2}"/>
              </a:ext>
            </a:extLst>
          </p:cNvPr>
          <p:cNvGrpSpPr/>
          <p:nvPr/>
        </p:nvGrpSpPr>
        <p:grpSpPr>
          <a:xfrm>
            <a:off x="2578652" y="1176736"/>
            <a:ext cx="6275201" cy="1455803"/>
            <a:chOff x="90429" y="1272430"/>
            <a:chExt cx="7168625" cy="1663071"/>
          </a:xfrm>
        </p:grpSpPr>
        <p:pic>
          <p:nvPicPr>
            <p:cNvPr id="5" name="Picture 4">
              <a:extLst>
                <a:ext uri="{FF2B5EF4-FFF2-40B4-BE49-F238E27FC236}">
                  <a16:creationId xmlns:a16="http://schemas.microsoft.com/office/drawing/2014/main" id="{CCF53844-046A-4AF3-B12E-D8971891DBD6}"/>
                </a:ext>
              </a:extLst>
            </p:cNvPr>
            <p:cNvPicPr>
              <a:picLocks noChangeAspect="1"/>
            </p:cNvPicPr>
            <p:nvPr/>
          </p:nvPicPr>
          <p:blipFill>
            <a:blip r:embed="rId2"/>
            <a:stretch>
              <a:fillRect/>
            </a:stretch>
          </p:blipFill>
          <p:spPr>
            <a:xfrm>
              <a:off x="90429" y="1272430"/>
              <a:ext cx="3656601" cy="1663071"/>
            </a:xfrm>
            <a:prstGeom prst="rect">
              <a:avLst/>
            </a:prstGeom>
            <a:ln>
              <a:solidFill>
                <a:schemeClr val="accent2"/>
              </a:solidFill>
            </a:ln>
          </p:spPr>
        </p:pic>
        <p:pic>
          <p:nvPicPr>
            <p:cNvPr id="9" name="Picture 8">
              <a:extLst>
                <a:ext uri="{FF2B5EF4-FFF2-40B4-BE49-F238E27FC236}">
                  <a16:creationId xmlns:a16="http://schemas.microsoft.com/office/drawing/2014/main" id="{8E6A5600-5FCD-4BDD-B118-B2E9F26842C0}"/>
                </a:ext>
              </a:extLst>
            </p:cNvPr>
            <p:cNvPicPr>
              <a:picLocks noChangeAspect="1"/>
            </p:cNvPicPr>
            <p:nvPr/>
          </p:nvPicPr>
          <p:blipFill>
            <a:blip r:embed="rId3"/>
            <a:stretch>
              <a:fillRect/>
            </a:stretch>
          </p:blipFill>
          <p:spPr>
            <a:xfrm>
              <a:off x="3700937" y="1272430"/>
              <a:ext cx="3558117" cy="1663071"/>
            </a:xfrm>
            <a:prstGeom prst="rect">
              <a:avLst/>
            </a:prstGeom>
            <a:ln>
              <a:solidFill>
                <a:schemeClr val="accent2"/>
              </a:solidFill>
            </a:ln>
          </p:spPr>
        </p:pic>
      </p:grpSp>
      <p:grpSp>
        <p:nvGrpSpPr>
          <p:cNvPr id="15" name="Group 14">
            <a:extLst>
              <a:ext uri="{FF2B5EF4-FFF2-40B4-BE49-F238E27FC236}">
                <a16:creationId xmlns:a16="http://schemas.microsoft.com/office/drawing/2014/main" id="{82496872-6E18-452A-9D38-1B1F42E3E864}"/>
              </a:ext>
            </a:extLst>
          </p:cNvPr>
          <p:cNvGrpSpPr/>
          <p:nvPr/>
        </p:nvGrpSpPr>
        <p:grpSpPr>
          <a:xfrm>
            <a:off x="0" y="2419665"/>
            <a:ext cx="6343664" cy="1467070"/>
            <a:chOff x="0" y="2510961"/>
            <a:chExt cx="6343664" cy="1467070"/>
          </a:xfrm>
        </p:grpSpPr>
        <p:pic>
          <p:nvPicPr>
            <p:cNvPr id="12" name="Picture 11">
              <a:extLst>
                <a:ext uri="{FF2B5EF4-FFF2-40B4-BE49-F238E27FC236}">
                  <a16:creationId xmlns:a16="http://schemas.microsoft.com/office/drawing/2014/main" id="{DF5E446B-932B-48F5-BCAF-942D41C814D8}"/>
                </a:ext>
              </a:extLst>
            </p:cNvPr>
            <p:cNvPicPr>
              <a:picLocks noChangeAspect="1"/>
            </p:cNvPicPr>
            <p:nvPr/>
          </p:nvPicPr>
          <p:blipFill>
            <a:blip r:embed="rId4"/>
            <a:stretch>
              <a:fillRect/>
            </a:stretch>
          </p:blipFill>
          <p:spPr>
            <a:xfrm>
              <a:off x="0" y="2510961"/>
              <a:ext cx="3142784" cy="1455803"/>
            </a:xfrm>
            <a:prstGeom prst="rect">
              <a:avLst/>
            </a:prstGeom>
            <a:ln>
              <a:solidFill>
                <a:schemeClr val="accent2"/>
              </a:solidFill>
            </a:ln>
          </p:spPr>
        </p:pic>
        <p:pic>
          <p:nvPicPr>
            <p:cNvPr id="14" name="Picture 13">
              <a:extLst>
                <a:ext uri="{FF2B5EF4-FFF2-40B4-BE49-F238E27FC236}">
                  <a16:creationId xmlns:a16="http://schemas.microsoft.com/office/drawing/2014/main" id="{2459B633-397A-479E-BA72-710A73EEB249}"/>
                </a:ext>
              </a:extLst>
            </p:cNvPr>
            <p:cNvPicPr>
              <a:picLocks noChangeAspect="1"/>
            </p:cNvPicPr>
            <p:nvPr/>
          </p:nvPicPr>
          <p:blipFill>
            <a:blip r:embed="rId5"/>
            <a:stretch>
              <a:fillRect/>
            </a:stretch>
          </p:blipFill>
          <p:spPr>
            <a:xfrm>
              <a:off x="3142784" y="2510961"/>
              <a:ext cx="3200880" cy="1467070"/>
            </a:xfrm>
            <a:prstGeom prst="rect">
              <a:avLst/>
            </a:prstGeom>
            <a:ln>
              <a:solidFill>
                <a:schemeClr val="accent2"/>
              </a:solidFill>
            </a:ln>
          </p:spPr>
        </p:pic>
      </p:grpSp>
      <p:grpSp>
        <p:nvGrpSpPr>
          <p:cNvPr id="20" name="Group 19">
            <a:extLst>
              <a:ext uri="{FF2B5EF4-FFF2-40B4-BE49-F238E27FC236}">
                <a16:creationId xmlns:a16="http://schemas.microsoft.com/office/drawing/2014/main" id="{959316A1-55BF-4600-8547-82B2507701B4}"/>
              </a:ext>
            </a:extLst>
          </p:cNvPr>
          <p:cNvGrpSpPr/>
          <p:nvPr/>
        </p:nvGrpSpPr>
        <p:grpSpPr>
          <a:xfrm>
            <a:off x="2474569" y="3561425"/>
            <a:ext cx="6414047" cy="1553700"/>
            <a:chOff x="2474569" y="3561425"/>
            <a:chExt cx="6414047" cy="1553700"/>
          </a:xfrm>
        </p:grpSpPr>
        <p:pic>
          <p:nvPicPr>
            <p:cNvPr id="17" name="Picture 16">
              <a:extLst>
                <a:ext uri="{FF2B5EF4-FFF2-40B4-BE49-F238E27FC236}">
                  <a16:creationId xmlns:a16="http://schemas.microsoft.com/office/drawing/2014/main" id="{6364467E-7954-467F-BA93-9EF54F4AD97F}"/>
                </a:ext>
              </a:extLst>
            </p:cNvPr>
            <p:cNvPicPr>
              <a:picLocks noChangeAspect="1"/>
            </p:cNvPicPr>
            <p:nvPr/>
          </p:nvPicPr>
          <p:blipFill>
            <a:blip r:embed="rId6"/>
            <a:stretch>
              <a:fillRect/>
            </a:stretch>
          </p:blipFill>
          <p:spPr>
            <a:xfrm>
              <a:off x="2474569" y="3561425"/>
              <a:ext cx="3200880" cy="1553700"/>
            </a:xfrm>
            <a:prstGeom prst="rect">
              <a:avLst/>
            </a:prstGeom>
            <a:ln>
              <a:solidFill>
                <a:schemeClr val="accent2"/>
              </a:solidFill>
            </a:ln>
          </p:spPr>
        </p:pic>
        <p:pic>
          <p:nvPicPr>
            <p:cNvPr id="19" name="Picture 18">
              <a:extLst>
                <a:ext uri="{FF2B5EF4-FFF2-40B4-BE49-F238E27FC236}">
                  <a16:creationId xmlns:a16="http://schemas.microsoft.com/office/drawing/2014/main" id="{F9296DB8-1B5A-4053-BB79-B612BA032D21}"/>
                </a:ext>
              </a:extLst>
            </p:cNvPr>
            <p:cNvPicPr>
              <a:picLocks noChangeAspect="1"/>
            </p:cNvPicPr>
            <p:nvPr/>
          </p:nvPicPr>
          <p:blipFill>
            <a:blip r:embed="rId7"/>
            <a:stretch>
              <a:fillRect/>
            </a:stretch>
          </p:blipFill>
          <p:spPr>
            <a:xfrm>
              <a:off x="5697925" y="3561425"/>
              <a:ext cx="3190691" cy="1553700"/>
            </a:xfrm>
            <a:prstGeom prst="rect">
              <a:avLst/>
            </a:prstGeom>
            <a:ln>
              <a:solidFill>
                <a:schemeClr val="accent2"/>
              </a:solidFill>
            </a:ln>
          </p:spPr>
        </p:pic>
      </p:grpSp>
      <p:sp>
        <p:nvSpPr>
          <p:cNvPr id="21" name="TextBox 20">
            <a:extLst>
              <a:ext uri="{FF2B5EF4-FFF2-40B4-BE49-F238E27FC236}">
                <a16:creationId xmlns:a16="http://schemas.microsoft.com/office/drawing/2014/main" id="{626AF9D0-5DE0-4BE5-942D-9BF8295DD5FC}"/>
              </a:ext>
            </a:extLst>
          </p:cNvPr>
          <p:cNvSpPr txBox="1"/>
          <p:nvPr/>
        </p:nvSpPr>
        <p:spPr>
          <a:xfrm>
            <a:off x="276527" y="1319861"/>
            <a:ext cx="1568058" cy="1169551"/>
          </a:xfrm>
          <a:prstGeom prst="rect">
            <a:avLst/>
          </a:prstGeom>
          <a:noFill/>
        </p:spPr>
        <p:txBody>
          <a:bodyPr wrap="none" rtlCol="0">
            <a:spAutoFit/>
          </a:bodyPr>
          <a:lstStyle/>
          <a:p>
            <a:r>
              <a:rPr lang="en-US" dirty="0">
                <a:solidFill>
                  <a:schemeClr val="accent2"/>
                </a:solidFill>
              </a:rPr>
              <a:t>Network Types:</a:t>
            </a:r>
          </a:p>
          <a:p>
            <a:pPr marL="285750" indent="-285750">
              <a:buFont typeface="Arial" panose="020B0604020202020204" pitchFamily="34" charset="0"/>
              <a:buChar char="•"/>
            </a:pPr>
            <a:r>
              <a:rPr lang="en-US" dirty="0">
                <a:solidFill>
                  <a:schemeClr val="accent2"/>
                </a:solidFill>
              </a:rPr>
              <a:t>Centralized</a:t>
            </a:r>
          </a:p>
          <a:p>
            <a:pPr marL="285750" indent="-285750">
              <a:buFont typeface="Arial" panose="020B0604020202020204" pitchFamily="34" charset="0"/>
              <a:buChar char="•"/>
            </a:pPr>
            <a:r>
              <a:rPr lang="en-US" dirty="0">
                <a:solidFill>
                  <a:schemeClr val="accent2"/>
                </a:solidFill>
              </a:rPr>
              <a:t>Decentralized</a:t>
            </a:r>
          </a:p>
          <a:p>
            <a:pPr marL="285750" indent="-285750">
              <a:buFont typeface="Arial" panose="020B0604020202020204" pitchFamily="34" charset="0"/>
              <a:buChar char="•"/>
            </a:pPr>
            <a:r>
              <a:rPr lang="en-US" dirty="0">
                <a:solidFill>
                  <a:schemeClr val="accent2"/>
                </a:solidFill>
              </a:rPr>
              <a:t>Distributed</a:t>
            </a:r>
          </a:p>
          <a:p>
            <a:endParaRPr lang="en-US" dirty="0">
              <a:solidFill>
                <a:schemeClr val="accent2"/>
              </a:solidFill>
            </a:endParaRPr>
          </a:p>
        </p:txBody>
      </p:sp>
      <p:sp>
        <p:nvSpPr>
          <p:cNvPr id="22" name="TextBox 21">
            <a:extLst>
              <a:ext uri="{FF2B5EF4-FFF2-40B4-BE49-F238E27FC236}">
                <a16:creationId xmlns:a16="http://schemas.microsoft.com/office/drawing/2014/main" id="{10F98FD1-A160-41AD-8D19-ABA11F277B7F}"/>
              </a:ext>
            </a:extLst>
          </p:cNvPr>
          <p:cNvSpPr txBox="1"/>
          <p:nvPr/>
        </p:nvSpPr>
        <p:spPr>
          <a:xfrm>
            <a:off x="276527" y="3945574"/>
            <a:ext cx="2113079" cy="954107"/>
          </a:xfrm>
          <a:prstGeom prst="rect">
            <a:avLst/>
          </a:prstGeom>
          <a:noFill/>
        </p:spPr>
        <p:txBody>
          <a:bodyPr wrap="none" rtlCol="0">
            <a:spAutoFit/>
          </a:bodyPr>
          <a:lstStyle/>
          <a:p>
            <a:r>
              <a:rPr lang="en-US" dirty="0">
                <a:solidFill>
                  <a:schemeClr val="accent2"/>
                </a:solidFill>
              </a:rPr>
              <a:t>Compliance Drivers:</a:t>
            </a:r>
          </a:p>
          <a:p>
            <a:pPr marL="285750" indent="-285750">
              <a:buFont typeface="Arial" panose="020B0604020202020204" pitchFamily="34" charset="0"/>
              <a:buChar char="•"/>
            </a:pPr>
            <a:r>
              <a:rPr lang="en-US" dirty="0">
                <a:solidFill>
                  <a:schemeClr val="accent2"/>
                </a:solidFill>
              </a:rPr>
              <a:t>Federal Government</a:t>
            </a:r>
          </a:p>
          <a:p>
            <a:pPr marL="285750" indent="-285750">
              <a:buFont typeface="Arial" panose="020B0604020202020204" pitchFamily="34" charset="0"/>
              <a:buChar char="•"/>
            </a:pPr>
            <a:r>
              <a:rPr lang="en-US" dirty="0">
                <a:solidFill>
                  <a:schemeClr val="accent2"/>
                </a:solidFill>
              </a:rPr>
              <a:t>SLTT Government</a:t>
            </a:r>
          </a:p>
          <a:p>
            <a:pPr marL="285750" indent="-285750">
              <a:buFont typeface="Arial" panose="020B0604020202020204" pitchFamily="34" charset="0"/>
              <a:buChar char="•"/>
            </a:pPr>
            <a:r>
              <a:rPr lang="en-US" dirty="0">
                <a:solidFill>
                  <a:schemeClr val="accent2"/>
                </a:solidFill>
              </a:rPr>
              <a:t>Private Industry</a:t>
            </a:r>
          </a:p>
        </p:txBody>
      </p:sp>
      <p:sp>
        <p:nvSpPr>
          <p:cNvPr id="23" name="TextBox 22">
            <a:extLst>
              <a:ext uri="{FF2B5EF4-FFF2-40B4-BE49-F238E27FC236}">
                <a16:creationId xmlns:a16="http://schemas.microsoft.com/office/drawing/2014/main" id="{FFFE15EE-87D4-45C2-A1F9-427CAF13AF43}"/>
              </a:ext>
            </a:extLst>
          </p:cNvPr>
          <p:cNvSpPr txBox="1"/>
          <p:nvPr/>
        </p:nvSpPr>
        <p:spPr>
          <a:xfrm>
            <a:off x="6609236" y="2727650"/>
            <a:ext cx="2013808" cy="738664"/>
          </a:xfrm>
          <a:prstGeom prst="rect">
            <a:avLst/>
          </a:prstGeom>
          <a:noFill/>
        </p:spPr>
        <p:txBody>
          <a:bodyPr wrap="square" rtlCol="0">
            <a:spAutoFit/>
          </a:bodyPr>
          <a:lstStyle/>
          <a:p>
            <a:r>
              <a:rPr lang="en-US" dirty="0">
                <a:solidFill>
                  <a:schemeClr val="accent2"/>
                </a:solidFill>
              </a:rPr>
              <a:t>With an incident is different than without an incident</a:t>
            </a:r>
          </a:p>
        </p:txBody>
      </p:sp>
    </p:spTree>
    <p:extLst>
      <p:ext uri="{BB962C8B-B14F-4D97-AF65-F5344CB8AC3E}">
        <p14:creationId xmlns:p14="http://schemas.microsoft.com/office/powerpoint/2010/main" val="1807922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8235E8-3745-4FA4-B18C-2AB195BB92B0}"/>
              </a:ext>
            </a:extLst>
          </p:cNvPr>
          <p:cNvSpPr>
            <a:spLocks noGrp="1"/>
          </p:cNvSpPr>
          <p:nvPr>
            <p:ph type="title"/>
          </p:nvPr>
        </p:nvSpPr>
        <p:spPr>
          <a:xfrm>
            <a:off x="727650" y="238067"/>
            <a:ext cx="7963504" cy="535200"/>
          </a:xfrm>
        </p:spPr>
        <p:txBody>
          <a:bodyPr/>
          <a:lstStyle/>
          <a:p>
            <a:r>
              <a:rPr lang="en-US" dirty="0"/>
              <a:t>Best Practices in Implementing Data Standards</a:t>
            </a:r>
          </a:p>
        </p:txBody>
      </p:sp>
      <p:sp>
        <p:nvSpPr>
          <p:cNvPr id="5" name="Text Placeholder 4">
            <a:extLst>
              <a:ext uri="{FF2B5EF4-FFF2-40B4-BE49-F238E27FC236}">
                <a16:creationId xmlns:a16="http://schemas.microsoft.com/office/drawing/2014/main" id="{79CDBBB5-D7CA-4DC1-AC64-90DC7E43A5A3}"/>
              </a:ext>
            </a:extLst>
          </p:cNvPr>
          <p:cNvSpPr>
            <a:spLocks noGrp="1"/>
          </p:cNvSpPr>
          <p:nvPr>
            <p:ph type="body" idx="1"/>
          </p:nvPr>
        </p:nvSpPr>
        <p:spPr/>
        <p:txBody>
          <a:bodyPr/>
          <a:lstStyle/>
          <a:p>
            <a:r>
              <a:rPr lang="en-US" dirty="0"/>
              <a:t>Existing data standards, schemas, frameworks, and other considerations</a:t>
            </a:r>
          </a:p>
          <a:p>
            <a:r>
              <a:rPr lang="en-US" dirty="0"/>
              <a:t>Security and privacy are key</a:t>
            </a:r>
          </a:p>
        </p:txBody>
      </p:sp>
    </p:spTree>
    <p:extLst>
      <p:ext uri="{BB962C8B-B14F-4D97-AF65-F5344CB8AC3E}">
        <p14:creationId xmlns:p14="http://schemas.microsoft.com/office/powerpoint/2010/main" val="153531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27C8-42DB-4407-A383-92E770578C4A}"/>
              </a:ext>
            </a:extLst>
          </p:cNvPr>
          <p:cNvSpPr>
            <a:spLocks noGrp="1"/>
          </p:cNvSpPr>
          <p:nvPr>
            <p:ph type="title"/>
          </p:nvPr>
        </p:nvSpPr>
        <p:spPr>
          <a:xfrm>
            <a:off x="496389" y="238067"/>
            <a:ext cx="8508273" cy="535200"/>
          </a:xfrm>
        </p:spPr>
        <p:txBody>
          <a:bodyPr/>
          <a:lstStyle/>
          <a:p>
            <a:r>
              <a:rPr lang="en-US" sz="2000" dirty="0"/>
              <a:t>Existing Data Standards, Schemas, Frameworks, Considerations…</a:t>
            </a:r>
          </a:p>
        </p:txBody>
      </p:sp>
      <p:sp>
        <p:nvSpPr>
          <p:cNvPr id="3" name="Text Placeholder 2">
            <a:extLst>
              <a:ext uri="{FF2B5EF4-FFF2-40B4-BE49-F238E27FC236}">
                <a16:creationId xmlns:a16="http://schemas.microsoft.com/office/drawing/2014/main" id="{6AE74034-D10D-4196-8A85-E2621F496832}"/>
              </a:ext>
            </a:extLst>
          </p:cNvPr>
          <p:cNvSpPr>
            <a:spLocks noGrp="1"/>
          </p:cNvSpPr>
          <p:nvPr>
            <p:ph type="body" idx="1"/>
          </p:nvPr>
        </p:nvSpPr>
        <p:spPr>
          <a:xfrm>
            <a:off x="729450" y="827483"/>
            <a:ext cx="7688700" cy="4086339"/>
          </a:xfrm>
        </p:spPr>
        <p:txBody>
          <a:bodyPr numCol="2"/>
          <a:lstStyle/>
          <a:p>
            <a:pPr>
              <a:spcBef>
                <a:spcPts val="0"/>
              </a:spcBef>
            </a:pPr>
            <a:r>
              <a:rPr lang="en-US" sz="900" dirty="0"/>
              <a:t>Anti-Phishing Working Group (APWG) proposed schema for expressing sharing designations</a:t>
            </a:r>
          </a:p>
          <a:p>
            <a:pPr>
              <a:spcBef>
                <a:spcPts val="0"/>
              </a:spcBef>
            </a:pPr>
            <a:r>
              <a:rPr lang="en-US" sz="900" dirty="0"/>
              <a:t>Common Attack Pattern Enumeration and Classification (CAPEC)</a:t>
            </a:r>
          </a:p>
          <a:p>
            <a:pPr>
              <a:spcBef>
                <a:spcPts val="0"/>
              </a:spcBef>
            </a:pPr>
            <a:r>
              <a:rPr lang="en-US" sz="900" dirty="0"/>
              <a:t>Common Configuration Enumeration (CCE)</a:t>
            </a:r>
          </a:p>
          <a:p>
            <a:pPr>
              <a:spcBef>
                <a:spcPts val="0"/>
              </a:spcBef>
            </a:pPr>
            <a:r>
              <a:rPr lang="en-US" sz="900" dirty="0"/>
              <a:t>Common Configuration Scoring System CCSS Specification</a:t>
            </a:r>
          </a:p>
          <a:p>
            <a:pPr>
              <a:spcBef>
                <a:spcPts val="0"/>
              </a:spcBef>
            </a:pPr>
            <a:r>
              <a:rPr lang="en-US" sz="900" dirty="0"/>
              <a:t>Common Platform Enumeration (CPE)</a:t>
            </a:r>
          </a:p>
          <a:p>
            <a:pPr>
              <a:spcBef>
                <a:spcPts val="0"/>
              </a:spcBef>
            </a:pPr>
            <a:r>
              <a:rPr lang="en-US" sz="900" dirty="0"/>
              <a:t>Common Vulnerability Enumeration (CVE) </a:t>
            </a:r>
          </a:p>
          <a:p>
            <a:pPr>
              <a:spcBef>
                <a:spcPts val="0"/>
              </a:spcBef>
            </a:pPr>
            <a:r>
              <a:rPr lang="en-US" sz="900" dirty="0"/>
              <a:t>Common Vulnerability Reporting Framework (CVRF)</a:t>
            </a:r>
          </a:p>
          <a:p>
            <a:pPr>
              <a:spcBef>
                <a:spcPts val="0"/>
              </a:spcBef>
            </a:pPr>
            <a:r>
              <a:rPr lang="en-US" sz="900" dirty="0"/>
              <a:t>Common Vulnerability Scoring System (CVSS)</a:t>
            </a:r>
          </a:p>
          <a:p>
            <a:pPr>
              <a:spcBef>
                <a:spcPts val="0"/>
              </a:spcBef>
            </a:pPr>
            <a:r>
              <a:rPr lang="en-US" sz="900" dirty="0"/>
              <a:t>Common Weakness Scoring System (CWSS™)</a:t>
            </a:r>
          </a:p>
          <a:p>
            <a:pPr>
              <a:spcBef>
                <a:spcPts val="0"/>
              </a:spcBef>
            </a:pPr>
            <a:r>
              <a:rPr lang="en-US" sz="900" dirty="0"/>
              <a:t>Common Weakness Enumeration (CWE™)</a:t>
            </a:r>
          </a:p>
          <a:p>
            <a:pPr>
              <a:spcBef>
                <a:spcPts val="0"/>
              </a:spcBef>
            </a:pPr>
            <a:r>
              <a:rPr lang="en-US" sz="900" dirty="0"/>
              <a:t>Common Weakness Risk Analysis Framework (CWRAF™)</a:t>
            </a:r>
          </a:p>
          <a:p>
            <a:pPr>
              <a:spcBef>
                <a:spcPts val="0"/>
              </a:spcBef>
            </a:pPr>
            <a:r>
              <a:rPr lang="en-US" sz="900" dirty="0"/>
              <a:t>Cybersecurity Information Exchange Framework (CYBEX)</a:t>
            </a:r>
          </a:p>
          <a:p>
            <a:pPr>
              <a:spcBef>
                <a:spcPts val="0"/>
              </a:spcBef>
            </a:pPr>
            <a:r>
              <a:rPr lang="en-US" sz="900" dirty="0"/>
              <a:t>DMTF (formerly known as the Distributed Management Task Force) Common Information Model (CIM). </a:t>
            </a:r>
          </a:p>
          <a:p>
            <a:pPr>
              <a:spcBef>
                <a:spcPts val="0"/>
              </a:spcBef>
            </a:pPr>
            <a:r>
              <a:rPr lang="en-US" sz="900" dirty="0"/>
              <a:t>FIRST Information Exchange Policy (IEP). </a:t>
            </a:r>
          </a:p>
          <a:p>
            <a:pPr>
              <a:spcBef>
                <a:spcPts val="0"/>
              </a:spcBef>
            </a:pPr>
            <a:r>
              <a:rPr lang="en-US" sz="900" dirty="0"/>
              <a:t>Internet Engineering Task Force (IETF) Resource-Oriented Lightweight Information Exchange (ROLIE)</a:t>
            </a:r>
          </a:p>
          <a:p>
            <a:pPr>
              <a:spcBef>
                <a:spcPts val="0"/>
              </a:spcBef>
            </a:pPr>
            <a:r>
              <a:rPr lang="en-US" sz="900" dirty="0"/>
              <a:t>Incident Object Description Exchange Format (IODEF) [RFC 5070]</a:t>
            </a:r>
          </a:p>
          <a:p>
            <a:pPr>
              <a:spcBef>
                <a:spcPts val="0"/>
              </a:spcBef>
            </a:pPr>
            <a:r>
              <a:rPr lang="en-US" sz="900" dirty="0"/>
              <a:t>IETF’s Managed Incident Lightweight Exchange (MILE)</a:t>
            </a:r>
          </a:p>
          <a:p>
            <a:pPr>
              <a:spcBef>
                <a:spcPts val="0"/>
              </a:spcBef>
            </a:pPr>
            <a:r>
              <a:rPr lang="en-US" sz="900" dirty="0"/>
              <a:t>Knowledge Discovery Metamodel (KDM) </a:t>
            </a:r>
          </a:p>
          <a:p>
            <a:pPr>
              <a:spcBef>
                <a:spcPts val="0"/>
              </a:spcBef>
            </a:pPr>
            <a:r>
              <a:rPr lang="en-US" sz="900" dirty="0"/>
              <a:t>Malware Attribute Enumeration and Characterization (MAEC)</a:t>
            </a:r>
          </a:p>
          <a:p>
            <a:pPr>
              <a:spcBef>
                <a:spcPts val="0"/>
              </a:spcBef>
            </a:pPr>
            <a:r>
              <a:rPr lang="en-US" sz="900" dirty="0"/>
              <a:t>Malware Information Sharing and Threat Intelligence Sharing Platform (MISP)</a:t>
            </a:r>
          </a:p>
          <a:p>
            <a:pPr>
              <a:spcBef>
                <a:spcPts val="0"/>
              </a:spcBef>
            </a:pPr>
            <a:r>
              <a:rPr lang="en-US" sz="900" dirty="0"/>
              <a:t>NIST’s Asset Summary Reporting (ASR) </a:t>
            </a:r>
          </a:p>
          <a:p>
            <a:pPr>
              <a:spcBef>
                <a:spcPts val="0"/>
              </a:spcBef>
            </a:pPr>
            <a:r>
              <a:rPr lang="en-US" sz="900" dirty="0"/>
              <a:t>OASIS Open Cybersecurity Alliance (OCA)</a:t>
            </a:r>
          </a:p>
          <a:p>
            <a:pPr>
              <a:spcBef>
                <a:spcPts val="0"/>
              </a:spcBef>
            </a:pPr>
            <a:r>
              <a:rPr lang="en-US" sz="900" dirty="0"/>
              <a:t>OASIS Application Vulnerability Description Language (AVDL)</a:t>
            </a:r>
          </a:p>
          <a:p>
            <a:pPr>
              <a:spcBef>
                <a:spcPts val="0"/>
              </a:spcBef>
            </a:pPr>
            <a:r>
              <a:rPr lang="en-US" sz="900" dirty="0"/>
              <a:t>Open Security Controls Assessment Language (OSCAL)</a:t>
            </a:r>
          </a:p>
          <a:p>
            <a:pPr>
              <a:spcBef>
                <a:spcPts val="0"/>
              </a:spcBef>
            </a:pPr>
            <a:r>
              <a:rPr lang="en-US" sz="900" dirty="0"/>
              <a:t>Open Vulnerability and Assessment Language (OVAL®).</a:t>
            </a:r>
          </a:p>
          <a:p>
            <a:pPr>
              <a:spcBef>
                <a:spcPts val="0"/>
              </a:spcBef>
            </a:pPr>
            <a:r>
              <a:rPr lang="en-US" sz="900" dirty="0"/>
              <a:t>Open Checklist Interactive Language (OCIL)</a:t>
            </a:r>
          </a:p>
          <a:p>
            <a:pPr>
              <a:spcBef>
                <a:spcPts val="0"/>
              </a:spcBef>
            </a:pPr>
            <a:r>
              <a:rPr lang="en-US" sz="900" dirty="0" err="1"/>
              <a:t>OpenIOC</a:t>
            </a:r>
            <a:endParaRPr lang="en-US" sz="900" dirty="0"/>
          </a:p>
          <a:p>
            <a:pPr>
              <a:spcBef>
                <a:spcPts val="0"/>
              </a:spcBef>
            </a:pPr>
            <a:r>
              <a:rPr lang="en-US" sz="900" dirty="0"/>
              <a:t>Policy Language for Assessment Results Reporting (PLARR)</a:t>
            </a:r>
          </a:p>
          <a:p>
            <a:pPr>
              <a:spcBef>
                <a:spcPts val="0"/>
              </a:spcBef>
            </a:pPr>
            <a:r>
              <a:rPr lang="en-US" sz="900" dirty="0"/>
              <a:t>Real-time Inter-network Defense (RID) (IETF/RFC) </a:t>
            </a:r>
          </a:p>
          <a:p>
            <a:pPr>
              <a:spcBef>
                <a:spcPts val="0"/>
              </a:spcBef>
            </a:pPr>
            <a:r>
              <a:rPr lang="en-US" sz="900" dirty="0"/>
              <a:t>Transport of Real-time Inter-network Defense (RID-T) Messages (IETF/RFC)</a:t>
            </a:r>
          </a:p>
          <a:p>
            <a:pPr>
              <a:spcBef>
                <a:spcPts val="0"/>
              </a:spcBef>
            </a:pPr>
            <a:r>
              <a:rPr lang="en-US" sz="900" dirty="0"/>
              <a:t>Software Identification (SWID) Specification (ISO 19770-2)</a:t>
            </a:r>
          </a:p>
          <a:p>
            <a:pPr>
              <a:spcBef>
                <a:spcPts val="0"/>
              </a:spcBef>
            </a:pPr>
            <a:r>
              <a:rPr lang="en-US" sz="900" dirty="0"/>
              <a:t>Structured Threat Information Expression (STIX</a:t>
            </a:r>
            <a:r>
              <a:rPr lang="en-US" sz="900" baseline="30000" dirty="0"/>
              <a:t>TM</a:t>
            </a:r>
            <a:r>
              <a:rPr lang="en-US" sz="900" dirty="0"/>
              <a:t>)/Trusted Automated Exchange of Intelligence Information (TAXII</a:t>
            </a:r>
            <a:r>
              <a:rPr lang="en-US" sz="900" baseline="30000" dirty="0"/>
              <a:t>TM</a:t>
            </a:r>
            <a:r>
              <a:rPr lang="en-US" sz="900" dirty="0"/>
              <a:t>)</a:t>
            </a:r>
          </a:p>
          <a:p>
            <a:pPr>
              <a:spcBef>
                <a:spcPts val="0"/>
              </a:spcBef>
            </a:pPr>
            <a:r>
              <a:rPr lang="en-US" sz="900" dirty="0"/>
              <a:t>Security Content Automation Protocol (SCAP) </a:t>
            </a:r>
          </a:p>
          <a:p>
            <a:pPr>
              <a:spcBef>
                <a:spcPts val="0"/>
              </a:spcBef>
            </a:pPr>
            <a:r>
              <a:rPr lang="en-US" sz="900" dirty="0"/>
              <a:t>Assessment Results Format (ARF) </a:t>
            </a:r>
          </a:p>
          <a:p>
            <a:pPr>
              <a:spcBef>
                <a:spcPts val="0"/>
              </a:spcBef>
            </a:pPr>
            <a:r>
              <a:rPr lang="en-US" sz="900" dirty="0"/>
              <a:t>ARF Structured Assurance Case Metamodel (SACM) Specification (OMG)</a:t>
            </a:r>
          </a:p>
          <a:p>
            <a:pPr>
              <a:spcBef>
                <a:spcPts val="0"/>
              </a:spcBef>
            </a:pPr>
            <a:r>
              <a:rPr lang="en-US" sz="900" dirty="0"/>
              <a:t>VERIS (vocabulary for event recording and incident sharing) </a:t>
            </a:r>
          </a:p>
          <a:p>
            <a:pPr>
              <a:spcBef>
                <a:spcPts val="0"/>
              </a:spcBef>
            </a:pPr>
            <a:r>
              <a:rPr lang="en-US" sz="900" dirty="0" err="1"/>
              <a:t>eXtensible</a:t>
            </a:r>
            <a:r>
              <a:rPr lang="en-US" sz="900" dirty="0"/>
              <a:t> Configuration Checklist Description Format (XCCDF)</a:t>
            </a:r>
          </a:p>
        </p:txBody>
      </p:sp>
    </p:spTree>
    <p:extLst>
      <p:ext uri="{BB962C8B-B14F-4D97-AF65-F5344CB8AC3E}">
        <p14:creationId xmlns:p14="http://schemas.microsoft.com/office/powerpoint/2010/main" val="283811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cxnSp>
        <p:nvCxnSpPr>
          <p:cNvPr id="242" name="Google Shape;242;p7"/>
          <p:cNvCxnSpPr>
            <a:cxnSpLocks/>
            <a:stCxn id="32" idx="1"/>
            <a:endCxn id="33" idx="3"/>
          </p:cNvCxnSpPr>
          <p:nvPr/>
        </p:nvCxnSpPr>
        <p:spPr>
          <a:xfrm rot="10800000" flipV="1">
            <a:off x="2345990" y="1340872"/>
            <a:ext cx="1448113" cy="1551374"/>
          </a:xfrm>
          <a:prstGeom prst="bentConnector3">
            <a:avLst>
              <a:gd name="adj1" fmla="val 79467"/>
            </a:avLst>
          </a:prstGeom>
          <a:noFill/>
          <a:ln w="12700" cap="flat" cmpd="sng">
            <a:solidFill>
              <a:srgbClr val="000000"/>
            </a:solidFill>
            <a:prstDash val="solid"/>
            <a:round/>
            <a:headEnd type="stealth" w="med" len="med"/>
            <a:tailEnd type="none" w="med" len="med"/>
          </a:ln>
        </p:spPr>
      </p:cxnSp>
      <p:sp>
        <p:nvSpPr>
          <p:cNvPr id="4" name="Title 3">
            <a:extLst>
              <a:ext uri="{FF2B5EF4-FFF2-40B4-BE49-F238E27FC236}">
                <a16:creationId xmlns:a16="http://schemas.microsoft.com/office/drawing/2014/main" id="{27A73852-71C6-4BDA-BACF-22520B1375B0}"/>
              </a:ext>
            </a:extLst>
          </p:cNvPr>
          <p:cNvSpPr>
            <a:spLocks noGrp="1"/>
          </p:cNvSpPr>
          <p:nvPr>
            <p:ph type="title"/>
          </p:nvPr>
        </p:nvSpPr>
        <p:spPr>
          <a:xfrm>
            <a:off x="727649" y="238067"/>
            <a:ext cx="7728373" cy="535200"/>
          </a:xfrm>
        </p:spPr>
        <p:txBody>
          <a:bodyPr/>
          <a:lstStyle/>
          <a:p>
            <a:r>
              <a:rPr lang="en-US" sz="2400" dirty="0"/>
              <a:t>Security and Privacy</a:t>
            </a:r>
          </a:p>
        </p:txBody>
      </p:sp>
      <p:graphicFrame>
        <p:nvGraphicFramePr>
          <p:cNvPr id="32" name="Table 31">
            <a:extLst>
              <a:ext uri="{FF2B5EF4-FFF2-40B4-BE49-F238E27FC236}">
                <a16:creationId xmlns:a16="http://schemas.microsoft.com/office/drawing/2014/main" id="{A4E080AC-6C8A-4A98-8C66-1B0A38B0A273}"/>
              </a:ext>
            </a:extLst>
          </p:cNvPr>
          <p:cNvGraphicFramePr>
            <a:graphicFrameLocks noGrp="1"/>
          </p:cNvGraphicFramePr>
          <p:nvPr/>
        </p:nvGraphicFramePr>
        <p:xfrm>
          <a:off x="3794102" y="754054"/>
          <a:ext cx="3280093" cy="1173636"/>
        </p:xfrm>
        <a:graphic>
          <a:graphicData uri="http://schemas.openxmlformats.org/drawingml/2006/table">
            <a:tbl>
              <a:tblPr firstRow="1" bandRow="1">
                <a:tableStyleId>{5C22544A-7EE6-4342-B048-85BDC9FD1C3A}</a:tableStyleId>
              </a:tblPr>
              <a:tblGrid>
                <a:gridCol w="3280093">
                  <a:extLst>
                    <a:ext uri="{9D8B030D-6E8A-4147-A177-3AD203B41FA5}">
                      <a16:colId xmlns:a16="http://schemas.microsoft.com/office/drawing/2014/main" val="20000"/>
                    </a:ext>
                  </a:extLst>
                </a:gridCol>
              </a:tblGrid>
              <a:tr h="182953">
                <a:tc>
                  <a:txBody>
                    <a:bodyPr/>
                    <a:lstStyle/>
                    <a:p>
                      <a:r>
                        <a:rPr lang="en-US" sz="900" dirty="0">
                          <a:solidFill>
                            <a:srgbClr val="FFFFFF"/>
                          </a:solidFill>
                        </a:rPr>
                        <a:t>cyber:CyberIndicatorType </a:t>
                      </a:r>
                      <a:r>
                        <a:rPr lang="en-US" sz="900" dirty="0">
                          <a:solidFill>
                            <a:schemeClr val="bg1"/>
                          </a:solidFill>
                        </a:rPr>
                        <a:t>(STIX)</a:t>
                      </a:r>
                    </a:p>
                  </a:txBody>
                  <a:tcPr marT="45759" marB="45759"/>
                </a:tc>
                <a:extLst>
                  <a:ext uri="{0D108BD9-81ED-4DB2-BD59-A6C34878D82A}">
                    <a16:rowId xmlns:a16="http://schemas.microsoft.com/office/drawing/2014/main" val="10000"/>
                  </a:ext>
                </a:extLst>
              </a:tr>
              <a:tr h="548729">
                <a:tc>
                  <a:txBody>
                    <a:bodyPr/>
                    <a:lstStyle/>
                    <a:p>
                      <a:r>
                        <a:rPr lang="en-US" sz="800" kern="1200" dirty="0">
                          <a:solidFill>
                            <a:srgbClr val="002060"/>
                          </a:solidFill>
                          <a:effectLst/>
                          <a:latin typeface="+mn-lt"/>
                          <a:ea typeface="+mn-ea"/>
                          <a:cs typeface="+mn-cs"/>
                        </a:rPr>
                        <a:t>cyber:CyberIndicatorName (STIX)</a:t>
                      </a:r>
                    </a:p>
                    <a:p>
                      <a:r>
                        <a:rPr lang="en-US" sz="800" kern="1200" dirty="0">
                          <a:solidFill>
                            <a:srgbClr val="002060"/>
                          </a:solidFill>
                          <a:effectLst/>
                          <a:latin typeface="+mn-lt"/>
                          <a:ea typeface="+mn-ea"/>
                          <a:cs typeface="+mn-cs"/>
                        </a:rPr>
                        <a:t>cyber:CyberIndicatorDescriptionText (STIX)</a:t>
                      </a:r>
                    </a:p>
                    <a:p>
                      <a:r>
                        <a:rPr lang="en-US" sz="800" kern="1200" dirty="0">
                          <a:solidFill>
                            <a:srgbClr val="002060"/>
                          </a:solidFill>
                          <a:effectLst/>
                          <a:latin typeface="+mn-lt"/>
                          <a:ea typeface="+mn-ea"/>
                          <a:cs typeface="+mn-cs"/>
                        </a:rPr>
                        <a:t>cyber:CyberIndicatorDefensiveMeasureText</a:t>
                      </a:r>
                    </a:p>
                    <a:p>
                      <a:r>
                        <a:rPr lang="en-US" sz="800" kern="1200" dirty="0">
                          <a:solidFill>
                            <a:srgbClr val="002060"/>
                          </a:solidFill>
                          <a:effectLst/>
                          <a:latin typeface="+mn-lt"/>
                          <a:ea typeface="+mn-ea"/>
                          <a:cs typeface="+mn-cs"/>
                        </a:rPr>
                        <a:t>cyber:CyberIndicatorDefensiveMeasureComplianceIndicator</a:t>
                      </a:r>
                    </a:p>
                    <a:p>
                      <a:r>
                        <a:rPr lang="en-US" sz="800" kern="1200" dirty="0">
                          <a:solidFill>
                            <a:srgbClr val="002060"/>
                          </a:solidFill>
                          <a:effectLst/>
                          <a:latin typeface="+mn-lt"/>
                          <a:ea typeface="+mn-ea"/>
                          <a:cs typeface="+mn-cs"/>
                        </a:rPr>
                        <a:t>cyber:KillChainPhase </a:t>
                      </a:r>
                    </a:p>
                    <a:p>
                      <a:r>
                        <a:rPr lang="en-US" sz="800" kern="1200" dirty="0">
                          <a:solidFill>
                            <a:srgbClr val="002060"/>
                          </a:solidFill>
                          <a:effectLst/>
                          <a:latin typeface="+mn-lt"/>
                          <a:ea typeface="+mn-ea"/>
                          <a:cs typeface="+mn-cs"/>
                        </a:rPr>
                        <a:t>cyber:TrafficLightProtocolCode</a:t>
                      </a:r>
                      <a:br>
                        <a:rPr lang="en-US" sz="800" kern="1200" dirty="0">
                          <a:solidFill>
                            <a:srgbClr val="002060"/>
                          </a:solidFill>
                          <a:effectLst/>
                          <a:latin typeface="+mn-lt"/>
                          <a:ea typeface="+mn-ea"/>
                          <a:cs typeface="+mn-cs"/>
                        </a:rPr>
                      </a:br>
                      <a:r>
                        <a:rPr lang="en-US" sz="800" kern="1200" dirty="0">
                          <a:solidFill>
                            <a:srgbClr val="002060"/>
                          </a:solidFill>
                          <a:effectLst/>
                          <a:latin typeface="+mn-lt"/>
                          <a:ea typeface="+mn-ea"/>
                          <a:cs typeface="+mn-cs"/>
                        </a:rPr>
                        <a:t>cyber:CyberIndicatorDiamondModelClassificationCode</a:t>
                      </a:r>
                    </a:p>
                  </a:txBody>
                  <a:tcPr marT="45759" marB="45759">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33" name="Google Shape;227;p7">
            <a:extLst>
              <a:ext uri="{FF2B5EF4-FFF2-40B4-BE49-F238E27FC236}">
                <a16:creationId xmlns:a16="http://schemas.microsoft.com/office/drawing/2014/main" id="{3D87D56C-6386-4468-A567-F36FD0D60C08}"/>
              </a:ext>
            </a:extLst>
          </p:cNvPr>
          <p:cNvGraphicFramePr/>
          <p:nvPr/>
        </p:nvGraphicFramePr>
        <p:xfrm>
          <a:off x="352239" y="974853"/>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E62497CD-E2A7-461D-9142-21302DCC54F0}"/>
              </a:ext>
            </a:extLst>
          </p:cNvPr>
          <p:cNvGraphicFramePr>
            <a:graphicFrameLocks noGrp="1"/>
          </p:cNvGraphicFramePr>
          <p:nvPr/>
        </p:nvGraphicFramePr>
        <p:xfrm>
          <a:off x="2769328" y="2116559"/>
          <a:ext cx="6305006" cy="2991611"/>
        </p:xfrm>
        <a:graphic>
          <a:graphicData uri="http://schemas.openxmlformats.org/drawingml/2006/table">
            <a:tbl>
              <a:tblPr/>
              <a:tblGrid>
                <a:gridCol w="1016057">
                  <a:extLst>
                    <a:ext uri="{9D8B030D-6E8A-4147-A177-3AD203B41FA5}">
                      <a16:colId xmlns:a16="http://schemas.microsoft.com/office/drawing/2014/main" val="2070891144"/>
                    </a:ext>
                  </a:extLst>
                </a:gridCol>
                <a:gridCol w="2558291">
                  <a:extLst>
                    <a:ext uri="{9D8B030D-6E8A-4147-A177-3AD203B41FA5}">
                      <a16:colId xmlns:a16="http://schemas.microsoft.com/office/drawing/2014/main" val="781166653"/>
                    </a:ext>
                  </a:extLst>
                </a:gridCol>
                <a:gridCol w="2730658">
                  <a:extLst>
                    <a:ext uri="{9D8B030D-6E8A-4147-A177-3AD203B41FA5}">
                      <a16:colId xmlns:a16="http://schemas.microsoft.com/office/drawing/2014/main" val="2434760266"/>
                    </a:ext>
                  </a:extLst>
                </a:gridCol>
              </a:tblGrid>
              <a:tr h="159930">
                <a:tc>
                  <a:txBody>
                    <a:bodyPr/>
                    <a:lstStyle/>
                    <a:p>
                      <a:pPr algn="ctr"/>
                      <a:r>
                        <a:rPr lang="en-US" sz="600" dirty="0">
                          <a:solidFill>
                            <a:schemeClr val="bg1"/>
                          </a:solidFill>
                          <a:effectLst/>
                        </a:rPr>
                        <a:t>Color</a:t>
                      </a:r>
                    </a:p>
                  </a:txBody>
                  <a:tcPr marL="38646" marR="38646" marT="38646" marB="38646" anchor="ctr">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chemeClr val="tx1"/>
                    </a:solidFill>
                  </a:tcPr>
                </a:tc>
                <a:tc>
                  <a:txBody>
                    <a:bodyPr/>
                    <a:lstStyle/>
                    <a:p>
                      <a:pPr algn="ctr"/>
                      <a:r>
                        <a:rPr lang="en-US" sz="600" dirty="0">
                          <a:solidFill>
                            <a:schemeClr val="bg1"/>
                          </a:solidFill>
                          <a:effectLst/>
                        </a:rPr>
                        <a:t>When should it be used?</a:t>
                      </a:r>
                    </a:p>
                  </a:txBody>
                  <a:tcPr marL="38646" marR="38646" marT="38646" marB="38646" anchor="ctr">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chemeClr val="tx1"/>
                    </a:solidFill>
                  </a:tcPr>
                </a:tc>
                <a:tc>
                  <a:txBody>
                    <a:bodyPr/>
                    <a:lstStyle/>
                    <a:p>
                      <a:pPr algn="ctr"/>
                      <a:r>
                        <a:rPr lang="en-US" sz="600" dirty="0">
                          <a:solidFill>
                            <a:schemeClr val="bg1"/>
                          </a:solidFill>
                          <a:effectLst/>
                        </a:rPr>
                        <a:t>How may it be shared?</a:t>
                      </a:r>
                    </a:p>
                  </a:txBody>
                  <a:tcPr marL="38646" marR="38646" marT="38646" marB="38646" anchor="ctr">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chemeClr val="tx1"/>
                    </a:solidFill>
                  </a:tcPr>
                </a:tc>
                <a:extLst>
                  <a:ext uri="{0D108BD9-81ED-4DB2-BD59-A6C34878D82A}">
                    <a16:rowId xmlns:a16="http://schemas.microsoft.com/office/drawing/2014/main" val="3101189178"/>
                  </a:ext>
                </a:extLst>
              </a:tr>
              <a:tr h="782607">
                <a:tc>
                  <a:txBody>
                    <a:bodyPr/>
                    <a:lstStyle/>
                    <a:p>
                      <a:r>
                        <a:rPr lang="en-US" sz="800" dirty="0">
                          <a:solidFill>
                            <a:srgbClr val="FF0033"/>
                          </a:solidFill>
                          <a:effectLst/>
                          <a:latin typeface="Open Sans" panose="020B0606030504020204" pitchFamily="34" charset="0"/>
                          <a:ea typeface="Open Sans" panose="020B0606030504020204" pitchFamily="34" charset="0"/>
                          <a:cs typeface="Open Sans" panose="020B0606030504020204" pitchFamily="34" charset="0"/>
                        </a:rPr>
                        <a:t> TLP:RED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Not for disclosure, restricted to participants only.</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Sources may use TLP:RED when information cannot be effectively acted upon by additional parties, and could lead to impacts on a party's privacy, reputation, or operations if misused.</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Recipients may not share TLP:RED information with any parties outside of the specific exchange, meeting, or conversation in which it was originally disclosed. In the context of a meeting, for example, TLP:RED information is limited to those present at the meeting. In most circumstances, TLP:RED should be exchanged verbally or in person.</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extLst>
                  <a:ext uri="{0D108BD9-81ED-4DB2-BD59-A6C34878D82A}">
                    <a16:rowId xmlns:a16="http://schemas.microsoft.com/office/drawing/2014/main" val="3535226876"/>
                  </a:ext>
                </a:extLst>
              </a:tr>
              <a:tr h="782607">
                <a:tc>
                  <a:txBody>
                    <a:bodyPr/>
                    <a:lstStyle/>
                    <a:p>
                      <a:r>
                        <a:rPr lang="en-US" sz="800" dirty="0">
                          <a:solidFill>
                            <a:srgbClr val="FFC000"/>
                          </a:solidFill>
                          <a:effectLst/>
                          <a:latin typeface="Open Sans" panose="020B0606030504020204" pitchFamily="34" charset="0"/>
                          <a:ea typeface="Open Sans" panose="020B0606030504020204" pitchFamily="34" charset="0"/>
                          <a:cs typeface="Open Sans" panose="020B0606030504020204" pitchFamily="34" charset="0"/>
                        </a:rPr>
                        <a:t> TLP:AMBER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Limited disclosure, restricted to participants’ organizations.</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Sources may use TLP:AMBER when information requires support to be effectively acted upon, yet carries risks to privacy, reputation, or operations if shared outside of the organizations involved. </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Recipients may only share TLP:AMBER information with members of their own organization, and with clients or customers who need to know the information to protect themselves or prevent further harm. </a:t>
                      </a:r>
                      <a:r>
                        <a:rPr lang="en-US" sz="700" b="1" dirty="0">
                          <a:effectLst/>
                          <a:latin typeface="Open Sans" panose="020B0606030504020204" pitchFamily="34" charset="0"/>
                          <a:ea typeface="Open Sans" panose="020B0606030504020204" pitchFamily="34" charset="0"/>
                          <a:cs typeface="Open Sans" panose="020B0606030504020204" pitchFamily="34" charset="0"/>
                        </a:rPr>
                        <a:t>Sources are at liberty to specify additional intended limits of the sharing: these must be adhered to.</a:t>
                      </a:r>
                      <a:endParaRPr lang="en-US" sz="700" dirty="0">
                        <a:effectLst/>
                        <a:latin typeface="Open Sans" panose="020B0606030504020204" pitchFamily="34" charset="0"/>
                        <a:ea typeface="Open Sans" panose="020B0606030504020204" pitchFamily="34" charset="0"/>
                        <a:cs typeface="Open Sans" panose="020B0606030504020204" pitchFamily="34" charset="0"/>
                      </a:endParaRP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extLst>
                  <a:ext uri="{0D108BD9-81ED-4DB2-BD59-A6C34878D82A}">
                    <a16:rowId xmlns:a16="http://schemas.microsoft.com/office/drawing/2014/main" val="2385953929"/>
                  </a:ext>
                </a:extLst>
              </a:tr>
              <a:tr h="782607">
                <a:tc>
                  <a:txBody>
                    <a:bodyPr/>
                    <a:lstStyle/>
                    <a:p>
                      <a:r>
                        <a:rPr lang="en-US" sz="800" dirty="0">
                          <a:solidFill>
                            <a:srgbClr val="33FF00"/>
                          </a:solidFill>
                          <a:effectLst/>
                          <a:latin typeface="Open Sans" panose="020B0606030504020204" pitchFamily="34" charset="0"/>
                          <a:ea typeface="Open Sans" panose="020B0606030504020204" pitchFamily="34" charset="0"/>
                          <a:cs typeface="Open Sans" panose="020B0606030504020204" pitchFamily="34" charset="0"/>
                        </a:rPr>
                        <a:t> TLP:GREEN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Limited disclosure, restricted to the community.</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a:effectLst/>
                          <a:latin typeface="Open Sans" panose="020B0606030504020204" pitchFamily="34" charset="0"/>
                          <a:ea typeface="Open Sans" panose="020B0606030504020204" pitchFamily="34" charset="0"/>
                          <a:cs typeface="Open Sans" panose="020B0606030504020204" pitchFamily="34" charset="0"/>
                        </a:rPr>
                        <a:t>Sources may use TLP:GREEN when information is useful for the awareness of all participating organizations as well as with peers within the broader community or sector.</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Recipients may share TLP:GREEN information with peers and partner organizations within their sector or community, but not via publicly accessible channels. Information in this category can be circulated widely within a particular community. TLP:GREEN information may not be released outside of the community.</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extLst>
                  <a:ext uri="{0D108BD9-81ED-4DB2-BD59-A6C34878D82A}">
                    <a16:rowId xmlns:a16="http://schemas.microsoft.com/office/drawing/2014/main" val="3447398579"/>
                  </a:ext>
                </a:extLst>
              </a:tr>
              <a:tr h="475058">
                <a:tc>
                  <a:txBody>
                    <a:bodyPr/>
                    <a:lstStyle/>
                    <a:p>
                      <a:r>
                        <a:rPr lang="en-US" sz="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TLP:WHITE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Disclosure is not limited.</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a:effectLst/>
                          <a:latin typeface="Open Sans" panose="020B0606030504020204" pitchFamily="34" charset="0"/>
                          <a:ea typeface="Open Sans" panose="020B0606030504020204" pitchFamily="34" charset="0"/>
                          <a:cs typeface="Open Sans" panose="020B0606030504020204" pitchFamily="34" charset="0"/>
                        </a:rPr>
                        <a:t>Sources may use TLP:WHITE when information carries minimal or no foreseeable risk of misuse, in accordance with applicable rules and procedures for public release.</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Subject to standard copyright rules, TLP:WHITE information may be distributed without restriction.</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extLst>
                  <a:ext uri="{0D108BD9-81ED-4DB2-BD59-A6C34878D82A}">
                    <a16:rowId xmlns:a16="http://schemas.microsoft.com/office/drawing/2014/main" val="966696704"/>
                  </a:ext>
                </a:extLst>
              </a:tr>
            </a:tbl>
          </a:graphicData>
        </a:graphic>
      </p:graphicFrame>
    </p:spTree>
    <p:extLst>
      <p:ext uri="{BB962C8B-B14F-4D97-AF65-F5344CB8AC3E}">
        <p14:creationId xmlns:p14="http://schemas.microsoft.com/office/powerpoint/2010/main" val="225858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87F2E-6745-4996-B79C-1D8C5CE1C9EF}"/>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D0F7E0DD-BFB4-4615-816A-CF0DE59F0E70}"/>
              </a:ext>
            </a:extLst>
          </p:cNvPr>
          <p:cNvSpPr>
            <a:spLocks noGrp="1"/>
          </p:cNvSpPr>
          <p:nvPr>
            <p:ph type="body" idx="1"/>
          </p:nvPr>
        </p:nvSpPr>
        <p:spPr/>
        <p:txBody>
          <a:bodyPr/>
          <a:lstStyle/>
          <a:p>
            <a:pPr>
              <a:spcBef>
                <a:spcPts val="600"/>
              </a:spcBef>
            </a:pPr>
            <a:r>
              <a:rPr lang="en-US" sz="1600" dirty="0"/>
              <a:t>Cybercrime Support Network</a:t>
            </a:r>
          </a:p>
          <a:p>
            <a:pPr>
              <a:spcBef>
                <a:spcPts val="600"/>
              </a:spcBef>
            </a:pPr>
            <a:r>
              <a:rPr lang="en-US" sz="1600" dirty="0"/>
              <a:t>Unique Data Sharing Issues in Cyber</a:t>
            </a:r>
          </a:p>
          <a:p>
            <a:pPr>
              <a:spcBef>
                <a:spcPts val="600"/>
              </a:spcBef>
            </a:pPr>
            <a:r>
              <a:rPr lang="en-US" sz="1600" dirty="0"/>
              <a:t>Information Sharing Pitfalls</a:t>
            </a:r>
          </a:p>
          <a:p>
            <a:pPr>
              <a:spcBef>
                <a:spcPts val="600"/>
              </a:spcBef>
            </a:pPr>
            <a:r>
              <a:rPr lang="en-US" sz="1600" dirty="0"/>
              <a:t>Best Practices in Implementing Data Standards</a:t>
            </a:r>
          </a:p>
          <a:p>
            <a:pPr>
              <a:spcBef>
                <a:spcPts val="600"/>
              </a:spcBef>
            </a:pPr>
            <a:r>
              <a:rPr lang="en-US" sz="1600" dirty="0"/>
              <a:t>Challenges of Emerging Technology</a:t>
            </a:r>
          </a:p>
          <a:p>
            <a:endParaRPr lang="en-US" sz="1600" dirty="0"/>
          </a:p>
          <a:p>
            <a:endParaRPr lang="en-US" sz="1600" dirty="0"/>
          </a:p>
          <a:p>
            <a:endParaRPr lang="en-US" sz="1600" dirty="0"/>
          </a:p>
        </p:txBody>
      </p:sp>
    </p:spTree>
    <p:extLst>
      <p:ext uri="{BB962C8B-B14F-4D97-AF65-F5344CB8AC3E}">
        <p14:creationId xmlns:p14="http://schemas.microsoft.com/office/powerpoint/2010/main" val="130447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E49076-D3DE-473E-ABB4-151FE697C773}"/>
              </a:ext>
            </a:extLst>
          </p:cNvPr>
          <p:cNvSpPr>
            <a:spLocks noGrp="1"/>
          </p:cNvSpPr>
          <p:nvPr>
            <p:ph type="title"/>
          </p:nvPr>
        </p:nvSpPr>
        <p:spPr/>
        <p:txBody>
          <a:bodyPr/>
          <a:lstStyle/>
          <a:p>
            <a:r>
              <a:rPr lang="en-US" dirty="0"/>
              <a:t>Challenges of Emerging Technology</a:t>
            </a:r>
          </a:p>
        </p:txBody>
      </p:sp>
      <p:sp>
        <p:nvSpPr>
          <p:cNvPr id="10" name="Text Placeholder 9">
            <a:extLst>
              <a:ext uri="{FF2B5EF4-FFF2-40B4-BE49-F238E27FC236}">
                <a16:creationId xmlns:a16="http://schemas.microsoft.com/office/drawing/2014/main" id="{028065CB-4CFD-4ED5-9050-FE8DA3086984}"/>
              </a:ext>
            </a:extLst>
          </p:cNvPr>
          <p:cNvSpPr>
            <a:spLocks noGrp="1"/>
          </p:cNvSpPr>
          <p:nvPr>
            <p:ph type="body" idx="1"/>
          </p:nvPr>
        </p:nvSpPr>
        <p:spPr/>
        <p:txBody>
          <a:bodyPr/>
          <a:lstStyle/>
          <a:p>
            <a:r>
              <a:rPr lang="en-US" dirty="0"/>
              <a:t>Rapid evolution of technology </a:t>
            </a:r>
          </a:p>
          <a:p>
            <a:r>
              <a:rPr lang="en-US" dirty="0"/>
              <a:t>Rapid evolution of crime</a:t>
            </a:r>
          </a:p>
          <a:p>
            <a:endParaRPr lang="en-US" dirty="0"/>
          </a:p>
          <a:p>
            <a:endParaRPr lang="en-US" dirty="0"/>
          </a:p>
        </p:txBody>
      </p:sp>
    </p:spTree>
    <p:extLst>
      <p:ext uri="{BB962C8B-B14F-4D97-AF65-F5344CB8AC3E}">
        <p14:creationId xmlns:p14="http://schemas.microsoft.com/office/powerpoint/2010/main" val="48816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520A3-F59F-4419-B8B8-AB31E7F2BBF8}"/>
              </a:ext>
            </a:extLst>
          </p:cNvPr>
          <p:cNvSpPr>
            <a:spLocks noGrp="1"/>
          </p:cNvSpPr>
          <p:nvPr>
            <p:ph type="title"/>
          </p:nvPr>
        </p:nvSpPr>
        <p:spPr/>
        <p:txBody>
          <a:bodyPr/>
          <a:lstStyle/>
          <a:p>
            <a:r>
              <a:rPr lang="en-US" dirty="0"/>
              <a:t>Rapid Evolution of Technology</a:t>
            </a:r>
          </a:p>
        </p:txBody>
      </p:sp>
      <p:pic>
        <p:nvPicPr>
          <p:cNvPr id="5" name="Picture 4">
            <a:extLst>
              <a:ext uri="{FF2B5EF4-FFF2-40B4-BE49-F238E27FC236}">
                <a16:creationId xmlns:a16="http://schemas.microsoft.com/office/drawing/2014/main" id="{0BD175E5-D1E8-4D3C-997F-1EC99D2357DC}"/>
              </a:ext>
            </a:extLst>
          </p:cNvPr>
          <p:cNvPicPr>
            <a:picLocks noChangeAspect="1"/>
          </p:cNvPicPr>
          <p:nvPr/>
        </p:nvPicPr>
        <p:blipFill>
          <a:blip r:embed="rId2"/>
          <a:stretch>
            <a:fillRect/>
          </a:stretch>
        </p:blipFill>
        <p:spPr>
          <a:xfrm>
            <a:off x="5321509" y="1344316"/>
            <a:ext cx="3726047" cy="2817823"/>
          </a:xfrm>
          <a:prstGeom prst="rect">
            <a:avLst/>
          </a:prstGeom>
        </p:spPr>
      </p:pic>
      <p:sp>
        <p:nvSpPr>
          <p:cNvPr id="7" name="Text Placeholder 6">
            <a:extLst>
              <a:ext uri="{FF2B5EF4-FFF2-40B4-BE49-F238E27FC236}">
                <a16:creationId xmlns:a16="http://schemas.microsoft.com/office/drawing/2014/main" id="{C60276E8-1E65-4149-8EEF-2073E712F93F}"/>
              </a:ext>
            </a:extLst>
          </p:cNvPr>
          <p:cNvSpPr>
            <a:spLocks noGrp="1"/>
          </p:cNvSpPr>
          <p:nvPr>
            <p:ph type="body" idx="1"/>
          </p:nvPr>
        </p:nvSpPr>
        <p:spPr/>
        <p:txBody>
          <a:bodyPr/>
          <a:lstStyle/>
          <a:p>
            <a:pPr marL="146050" indent="0">
              <a:buNone/>
            </a:pPr>
            <a:r>
              <a:rPr lang="en-US" b="1" dirty="0"/>
              <a:t>The Unknown</a:t>
            </a:r>
          </a:p>
          <a:p>
            <a:pPr marL="146050" indent="0">
              <a:lnSpc>
                <a:spcPct val="100000"/>
              </a:lnSpc>
              <a:spcBef>
                <a:spcPts val="0"/>
              </a:spcBef>
              <a:buNone/>
            </a:pPr>
            <a:r>
              <a:rPr lang="en-US" dirty="0"/>
              <a:t>As we know,</a:t>
            </a:r>
          </a:p>
          <a:p>
            <a:pPr marL="146050" indent="0">
              <a:lnSpc>
                <a:spcPct val="100000"/>
              </a:lnSpc>
              <a:spcBef>
                <a:spcPts val="0"/>
              </a:spcBef>
              <a:buNone/>
            </a:pPr>
            <a:r>
              <a:rPr lang="en-US" dirty="0"/>
              <a:t>There are known knowns.</a:t>
            </a:r>
          </a:p>
          <a:p>
            <a:pPr marL="146050" indent="0">
              <a:lnSpc>
                <a:spcPct val="100000"/>
              </a:lnSpc>
              <a:spcBef>
                <a:spcPts val="0"/>
              </a:spcBef>
              <a:buNone/>
            </a:pPr>
            <a:r>
              <a:rPr lang="en-US" dirty="0"/>
              <a:t>There are things we know we know.</a:t>
            </a:r>
          </a:p>
          <a:p>
            <a:pPr marL="146050" indent="0">
              <a:lnSpc>
                <a:spcPct val="100000"/>
              </a:lnSpc>
              <a:spcBef>
                <a:spcPts val="0"/>
              </a:spcBef>
              <a:buNone/>
            </a:pPr>
            <a:r>
              <a:rPr lang="en-US" dirty="0"/>
              <a:t>We also know</a:t>
            </a:r>
          </a:p>
          <a:p>
            <a:pPr marL="146050" indent="0">
              <a:lnSpc>
                <a:spcPct val="100000"/>
              </a:lnSpc>
              <a:spcBef>
                <a:spcPts val="0"/>
              </a:spcBef>
              <a:buNone/>
            </a:pPr>
            <a:r>
              <a:rPr lang="en-US" dirty="0"/>
              <a:t>There are known unknowns.</a:t>
            </a:r>
          </a:p>
          <a:p>
            <a:pPr marL="146050" indent="0">
              <a:lnSpc>
                <a:spcPct val="100000"/>
              </a:lnSpc>
              <a:spcBef>
                <a:spcPts val="0"/>
              </a:spcBef>
              <a:buNone/>
            </a:pPr>
            <a:r>
              <a:rPr lang="en-US" dirty="0"/>
              <a:t>That is to say</a:t>
            </a:r>
          </a:p>
          <a:p>
            <a:pPr marL="146050" indent="0">
              <a:lnSpc>
                <a:spcPct val="100000"/>
              </a:lnSpc>
              <a:spcBef>
                <a:spcPts val="0"/>
              </a:spcBef>
              <a:buNone/>
            </a:pPr>
            <a:r>
              <a:rPr lang="en-US" dirty="0"/>
              <a:t>We know there are some things</a:t>
            </a:r>
          </a:p>
          <a:p>
            <a:pPr marL="146050" indent="0">
              <a:lnSpc>
                <a:spcPct val="100000"/>
              </a:lnSpc>
              <a:spcBef>
                <a:spcPts val="0"/>
              </a:spcBef>
              <a:buNone/>
            </a:pPr>
            <a:r>
              <a:rPr lang="en-US" dirty="0"/>
              <a:t>We do not know.</a:t>
            </a:r>
          </a:p>
          <a:p>
            <a:pPr marL="146050" indent="0">
              <a:lnSpc>
                <a:spcPct val="100000"/>
              </a:lnSpc>
              <a:spcBef>
                <a:spcPts val="0"/>
              </a:spcBef>
              <a:buNone/>
            </a:pPr>
            <a:r>
              <a:rPr lang="en-US" dirty="0"/>
              <a:t>But there are also unknown unknowns,</a:t>
            </a:r>
          </a:p>
          <a:p>
            <a:pPr marL="146050" indent="0">
              <a:lnSpc>
                <a:spcPct val="100000"/>
              </a:lnSpc>
              <a:spcBef>
                <a:spcPts val="0"/>
              </a:spcBef>
              <a:buNone/>
            </a:pPr>
            <a:r>
              <a:rPr lang="en-US" dirty="0"/>
              <a:t>The ones we don’t know</a:t>
            </a:r>
          </a:p>
          <a:p>
            <a:pPr marL="146050" indent="0">
              <a:lnSpc>
                <a:spcPct val="100000"/>
              </a:lnSpc>
              <a:spcBef>
                <a:spcPts val="0"/>
              </a:spcBef>
              <a:buNone/>
            </a:pPr>
            <a:r>
              <a:rPr lang="en-US" dirty="0"/>
              <a:t>We don’t know.</a:t>
            </a:r>
          </a:p>
          <a:p>
            <a:pPr marL="146050" indent="0">
              <a:buNone/>
            </a:pPr>
            <a:endParaRPr lang="en-US" dirty="0"/>
          </a:p>
          <a:p>
            <a:pPr marL="146050" indent="0">
              <a:buNone/>
            </a:pPr>
            <a:r>
              <a:rPr lang="en-US" dirty="0"/>
              <a:t>— Donald H. Rumsfeld, Secretary of Defense</a:t>
            </a:r>
            <a:br>
              <a:rPr lang="en-US" dirty="0"/>
            </a:br>
            <a:r>
              <a:rPr lang="en-US" dirty="0"/>
              <a:t>     Feb. 12, 2002, Department of Defense news briefing</a:t>
            </a:r>
          </a:p>
        </p:txBody>
      </p:sp>
    </p:spTree>
    <p:extLst>
      <p:ext uri="{BB962C8B-B14F-4D97-AF65-F5344CB8AC3E}">
        <p14:creationId xmlns:p14="http://schemas.microsoft.com/office/powerpoint/2010/main" val="366877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FC77-5F1F-46C5-83EA-0C94FDC4E406}"/>
              </a:ext>
            </a:extLst>
          </p:cNvPr>
          <p:cNvSpPr>
            <a:spLocks noGrp="1"/>
          </p:cNvSpPr>
          <p:nvPr>
            <p:ph type="title"/>
          </p:nvPr>
        </p:nvSpPr>
        <p:spPr/>
        <p:txBody>
          <a:bodyPr/>
          <a:lstStyle/>
          <a:p>
            <a:r>
              <a:rPr lang="en-US" dirty="0"/>
              <a:t>Rapid Evolution of Crime</a:t>
            </a:r>
          </a:p>
        </p:txBody>
      </p:sp>
      <p:pic>
        <p:nvPicPr>
          <p:cNvPr id="4" name="Picture 2" descr="Devilish Cartoon Takes Reddit By Storm; Spoofs Internet of Things,  Ransomware, Bitcoin">
            <a:extLst>
              <a:ext uri="{FF2B5EF4-FFF2-40B4-BE49-F238E27FC236}">
                <a16:creationId xmlns:a16="http://schemas.microsoft.com/office/drawing/2014/main" id="{95DCC41C-6B7D-45C6-B5E2-5B20FA6BFE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900"/>
          <a:stretch/>
        </p:blipFill>
        <p:spPr bwMode="auto">
          <a:xfrm>
            <a:off x="1885414" y="840658"/>
            <a:ext cx="5373172" cy="42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51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aphicFrame>
        <p:nvGraphicFramePr>
          <p:cNvPr id="282" name="Google Shape;282;p10"/>
          <p:cNvGraphicFramePr/>
          <p:nvPr>
            <p:extLst>
              <p:ext uri="{D42A27DB-BD31-4B8C-83A1-F6EECF244321}">
                <p14:modId xmlns:p14="http://schemas.microsoft.com/office/powerpoint/2010/main" val="2086303931"/>
              </p:ext>
            </p:extLst>
          </p:nvPr>
        </p:nvGraphicFramePr>
        <p:xfrm>
          <a:off x="0" y="365854"/>
          <a:ext cx="9144050" cy="4675550"/>
        </p:xfrm>
        <a:graphic>
          <a:graphicData uri="http://schemas.openxmlformats.org/drawingml/2006/table">
            <a:tbl>
              <a:tblPr>
                <a:noFill/>
                <a:tableStyleId>{E44850DF-94A5-4538-B14C-B0056BE93C8D}</a:tableStyleId>
              </a:tblPr>
              <a:tblGrid>
                <a:gridCol w="1358250">
                  <a:extLst>
                    <a:ext uri="{9D8B030D-6E8A-4147-A177-3AD203B41FA5}">
                      <a16:colId xmlns:a16="http://schemas.microsoft.com/office/drawing/2014/main" val="20000"/>
                    </a:ext>
                  </a:extLst>
                </a:gridCol>
                <a:gridCol w="1946450">
                  <a:extLst>
                    <a:ext uri="{9D8B030D-6E8A-4147-A177-3AD203B41FA5}">
                      <a16:colId xmlns:a16="http://schemas.microsoft.com/office/drawing/2014/main" val="20001"/>
                    </a:ext>
                  </a:extLst>
                </a:gridCol>
                <a:gridCol w="1946450">
                  <a:extLst>
                    <a:ext uri="{9D8B030D-6E8A-4147-A177-3AD203B41FA5}">
                      <a16:colId xmlns:a16="http://schemas.microsoft.com/office/drawing/2014/main" val="20002"/>
                    </a:ext>
                  </a:extLst>
                </a:gridCol>
                <a:gridCol w="1946450">
                  <a:extLst>
                    <a:ext uri="{9D8B030D-6E8A-4147-A177-3AD203B41FA5}">
                      <a16:colId xmlns:a16="http://schemas.microsoft.com/office/drawing/2014/main" val="20003"/>
                    </a:ext>
                  </a:extLst>
                </a:gridCol>
                <a:gridCol w="1946450">
                  <a:extLst>
                    <a:ext uri="{9D8B030D-6E8A-4147-A177-3AD203B41FA5}">
                      <a16:colId xmlns:a16="http://schemas.microsoft.com/office/drawing/2014/main" val="20004"/>
                    </a:ext>
                  </a:extLst>
                </a:gridCol>
              </a:tblGrid>
              <a:tr h="782250">
                <a:tc>
                  <a:txBody>
                    <a:bodyPr/>
                    <a:lstStyle/>
                    <a:p>
                      <a:pPr marL="0" marR="0" lvl="0" indent="0" algn="ctr" rtl="0">
                        <a:lnSpc>
                          <a:spcPct val="100000"/>
                        </a:lnSpc>
                        <a:spcBef>
                          <a:spcPts val="0"/>
                        </a:spcBef>
                        <a:spcAft>
                          <a:spcPts val="0"/>
                        </a:spcAft>
                        <a:buClr>
                          <a:srgbClr val="000000"/>
                        </a:buClr>
                        <a:buSzPts val="1200"/>
                        <a:buFont typeface="Arial"/>
                        <a:buNone/>
                      </a:pPr>
                      <a:r>
                        <a:rPr lang="en-US" sz="900" b="1" u="none" strike="noStrike" cap="none" dirty="0">
                          <a:solidFill>
                            <a:schemeClr val="accent2"/>
                          </a:solidFill>
                          <a:latin typeface="Arial"/>
                          <a:ea typeface="Arial"/>
                          <a:cs typeface="Arial"/>
                          <a:sym typeface="Arial"/>
                        </a:rPr>
                        <a:t>Sector</a:t>
                      </a:r>
                      <a:endParaRPr sz="900" b="1"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Priority 1 CPS </a:t>
                      </a:r>
                      <a:br>
                        <a:rPr lang="en-US" sz="900" b="1" i="0" u="none" strike="noStrike" cap="none" dirty="0">
                          <a:solidFill>
                            <a:schemeClr val="accent2"/>
                          </a:solidFill>
                          <a:latin typeface="Arial"/>
                          <a:ea typeface="Arial"/>
                          <a:cs typeface="Arial"/>
                          <a:sym typeface="Arial"/>
                        </a:rPr>
                      </a:br>
                      <a:r>
                        <a:rPr lang="en-US" sz="800" b="0" i="0" u="none" strike="noStrike" cap="none" dirty="0">
                          <a:solidFill>
                            <a:schemeClr val="accent2"/>
                          </a:solidFill>
                          <a:latin typeface="Arial"/>
                          <a:ea typeface="Arial"/>
                          <a:cs typeface="Arial"/>
                          <a:sym typeface="Arial"/>
                        </a:rPr>
                        <a:t>1.</a:t>
                      </a:r>
                      <a:r>
                        <a:rPr lang="en-US" sz="800" b="1" i="0" u="none" strike="noStrike" cap="none" dirty="0">
                          <a:solidFill>
                            <a:schemeClr val="accent2"/>
                          </a:solidFill>
                          <a:latin typeface="Arial"/>
                          <a:ea typeface="Arial"/>
                          <a:cs typeface="Arial"/>
                          <a:sym typeface="Arial"/>
                        </a:rPr>
                        <a:t> </a:t>
                      </a:r>
                      <a:r>
                        <a:rPr lang="en-US" sz="800" b="0" i="0" u="none" strike="noStrike" cap="none" dirty="0">
                          <a:solidFill>
                            <a:schemeClr val="accent2"/>
                          </a:solidFill>
                          <a:latin typeface="Arial"/>
                          <a:ea typeface="Arial"/>
                          <a:cs typeface="Arial"/>
                          <a:sym typeface="Arial"/>
                        </a:rPr>
                        <a:t>known cyber incidents involve these devices to significant effect, or </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2. compliance drivers mandate knowledge</a:t>
                      </a:r>
                      <a:endParaRPr sz="80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Priority 2 CPS</a:t>
                      </a:r>
                      <a:endParaRPr sz="19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1. known cyber incidents involve these devices to limited effect, or </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2. high potential for targeting with high integration in SLTTs</a:t>
                      </a:r>
                      <a:endParaRPr sz="800" b="1" i="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Priority 3 CPS</a:t>
                      </a:r>
                      <a:endParaRPr sz="19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1. Medium potential for targeting with at least medium integration in SLTTs and theoretical incident affects</a:t>
                      </a:r>
                      <a:endParaRPr sz="800" b="1" i="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Not Included</a:t>
                      </a:r>
                      <a:endParaRPr sz="19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1. known or theoretical cyber incidents involve these devices to minimal or no effect, or</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2. Low priority for targeting, or</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3. Low integration in SLTTs</a:t>
                      </a:r>
                      <a:endParaRPr sz="80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10000"/>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Communications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Reverse 9-1-1 systems/IPAWS related</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Public access network</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Smart speakers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1"/>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Dams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Chemical concentration sensors; Hydroelectric power sensors, controllers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Water level sensors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Emergency Services Sector</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Emergency sirens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UAVs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Fingerprint machines in PDs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License plate readers (LPRs), Gunshot detectors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3"/>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a:solidFill>
                            <a:schemeClr val="dk2"/>
                          </a:solidFill>
                          <a:latin typeface="Arial"/>
                          <a:ea typeface="Arial"/>
                          <a:cs typeface="Arial"/>
                          <a:sym typeface="Arial"/>
                        </a:rPr>
                        <a:t>Energy</a:t>
                      </a:r>
                      <a:endParaRPr sz="900" b="1" u="none" strike="noStrike" cap="none">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Electricity generation and distribution sensors, actuators, controllers, SCADAs, HMIs, and other ICS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chemeClr val="dk1"/>
                        </a:buClr>
                        <a:buSzPts val="1000"/>
                        <a:buFont typeface="Arial"/>
                        <a:buNone/>
                      </a:pPr>
                      <a:r>
                        <a:rPr lang="en-US" sz="800" u="none" strike="noStrike" cap="none" dirty="0">
                          <a:solidFill>
                            <a:schemeClr val="dk2"/>
                          </a:solidFill>
                          <a:latin typeface="Arial"/>
                          <a:ea typeface="Arial"/>
                          <a:cs typeface="Arial"/>
                          <a:sym typeface="Arial"/>
                        </a:rPr>
                        <a:t>Vehicle charging stations; Fuel pumps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4"/>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Financial Services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POS systems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ATMs; Gaming machines; Money counters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Tax return scanners; check printers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Parking meters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5"/>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Government Facilities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HVACs; Door locks/badging/access control systems; Voting machines; Ballot readers/ tabulators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Smart parking meters; Cameras; Elevators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Light system; Fire sensing and suppression systems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Bed bug monitors; Hotel reservation integration system</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Healthcare and Public Health</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Medical pumps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Defibrillators; Imaging systems; Lab equipment</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Refrigeration temperature monitor; Pharmacy robot arms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Wearable health devices (e.g., Fitbit)</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7"/>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Transportation Systems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Pass readers (metros); Self-driving cars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Toll systems; Traffic lights; Air entry/air exit systems; Digital license plates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Vehicle sensors; Air ground traffic automation</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8"/>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Water and Wastewater</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Chemical sensors; Fluid and solid valve controllers; Pump controllers; SCADAs, HMIs, and other ICS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Water meters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9"/>
                  </a:ext>
                </a:extLst>
              </a:tr>
            </a:tbl>
          </a:graphicData>
        </a:graphic>
      </p:graphicFrame>
      <p:sp>
        <p:nvSpPr>
          <p:cNvPr id="283" name="Google Shape;283;p10"/>
          <p:cNvSpPr txBox="1"/>
          <p:nvPr/>
        </p:nvSpPr>
        <p:spPr>
          <a:xfrm>
            <a:off x="2477231" y="-2977"/>
            <a:ext cx="4378725" cy="315441"/>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US" sz="1600" b="1" i="0" u="none" strike="noStrike" cap="none" dirty="0">
                <a:solidFill>
                  <a:schemeClr val="dk2"/>
                </a:solidFill>
                <a:latin typeface="Arial"/>
                <a:ea typeface="Arial"/>
                <a:cs typeface="Arial"/>
                <a:sym typeface="Arial"/>
              </a:rPr>
              <a:t>NIEM SLTT CPS Scope</a:t>
            </a:r>
            <a:endParaRPr sz="1600" b="1" i="0" u="none" strike="noStrike" cap="none" dirty="0">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34052"/>
              </a:buClr>
              <a:buSzPts val="2800"/>
              <a:buFont typeface="Open Sans"/>
              <a:buNone/>
            </a:pPr>
            <a:r>
              <a:rPr lang="en-US"/>
              <a:t>Thank You!</a:t>
            </a:r>
            <a:endParaRPr/>
          </a:p>
        </p:txBody>
      </p:sp>
      <p:sp>
        <p:nvSpPr>
          <p:cNvPr id="289" name="Google Shape;289;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300"/>
              </a:spcBef>
              <a:spcAft>
                <a:spcPts val="0"/>
              </a:spcAft>
              <a:buClr>
                <a:srgbClr val="334052"/>
              </a:buClr>
              <a:buSzPts val="2000"/>
              <a:buFont typeface="Open Sans"/>
              <a:buChar char="●"/>
            </a:pPr>
            <a:r>
              <a:rPr lang="en-US" sz="1600"/>
              <a:t>Stacey Wright</a:t>
            </a:r>
            <a:endParaRPr/>
          </a:p>
          <a:p>
            <a:pPr marL="914400" lvl="1" indent="-355600" algn="l" rtl="0">
              <a:lnSpc>
                <a:spcPct val="100000"/>
              </a:lnSpc>
              <a:spcBef>
                <a:spcPts val="600"/>
              </a:spcBef>
              <a:spcAft>
                <a:spcPts val="0"/>
              </a:spcAft>
              <a:buSzPts val="2000"/>
              <a:buChar char="○"/>
            </a:pPr>
            <a:r>
              <a:rPr lang="en-US" sz="1200" u="sng">
                <a:solidFill>
                  <a:schemeClr val="hlink"/>
                </a:solidFill>
                <a:hlinkClick r:id="rId3"/>
              </a:rPr>
              <a:t>SWright@cybercrimesupport.org</a:t>
            </a:r>
            <a:endParaRPr sz="1200"/>
          </a:p>
          <a:p>
            <a:pPr marL="457200" lvl="0" indent="-228600" algn="l" rtl="0">
              <a:lnSpc>
                <a:spcPct val="100000"/>
              </a:lnSpc>
              <a:spcBef>
                <a:spcPts val="600"/>
              </a:spcBef>
              <a:spcAft>
                <a:spcPts val="0"/>
              </a:spcAft>
              <a:buClr>
                <a:srgbClr val="334052"/>
              </a:buClr>
              <a:buSzPts val="2000"/>
              <a:buFont typeface="Open Sans"/>
              <a:buNone/>
            </a:pPr>
            <a:endParaRPr sz="1600"/>
          </a:p>
          <a:p>
            <a:pPr marL="457200" lvl="0" indent="-355600" algn="l" rtl="0">
              <a:lnSpc>
                <a:spcPct val="100000"/>
              </a:lnSpc>
              <a:spcBef>
                <a:spcPts val="600"/>
              </a:spcBef>
              <a:spcAft>
                <a:spcPts val="0"/>
              </a:spcAft>
              <a:buClr>
                <a:srgbClr val="334052"/>
              </a:buClr>
              <a:buSzPts val="2000"/>
              <a:buFont typeface="Open Sans"/>
              <a:buChar char="●"/>
            </a:pPr>
            <a:r>
              <a:rPr lang="en-US" sz="1600"/>
              <a:t>Ilene Klein </a:t>
            </a:r>
            <a:endParaRPr/>
          </a:p>
          <a:p>
            <a:pPr marL="914400" lvl="1" indent="-355600" algn="l" rtl="0">
              <a:lnSpc>
                <a:spcPct val="100000"/>
              </a:lnSpc>
              <a:spcBef>
                <a:spcPts val="600"/>
              </a:spcBef>
              <a:spcAft>
                <a:spcPts val="0"/>
              </a:spcAft>
              <a:buSzPts val="2000"/>
              <a:buChar char="○"/>
            </a:pPr>
            <a:r>
              <a:rPr lang="en-US" sz="1200" u="sng">
                <a:solidFill>
                  <a:schemeClr val="hlink"/>
                </a:solidFill>
                <a:hlinkClick r:id="rId4"/>
              </a:rPr>
              <a:t>ilene@cybercrimesupport.org</a:t>
            </a:r>
            <a:r>
              <a:rPr lang="en-US" sz="1200"/>
              <a:t>  </a:t>
            </a:r>
            <a:endParaRPr sz="1200"/>
          </a:p>
          <a:p>
            <a:pPr marL="457200" lvl="0" indent="-228600" algn="l" rtl="0">
              <a:lnSpc>
                <a:spcPct val="100000"/>
              </a:lnSpc>
              <a:spcBef>
                <a:spcPts val="600"/>
              </a:spcBef>
              <a:spcAft>
                <a:spcPts val="0"/>
              </a:spcAft>
              <a:buClr>
                <a:srgbClr val="334052"/>
              </a:buClr>
              <a:buSzPts val="2000"/>
              <a:buFont typeface="Open Sans"/>
              <a:buNone/>
            </a:pPr>
            <a:endParaRPr sz="1600"/>
          </a:p>
          <a:p>
            <a:pPr marL="457200" lvl="0" indent="-355600" algn="l" rtl="0">
              <a:lnSpc>
                <a:spcPct val="100000"/>
              </a:lnSpc>
              <a:spcBef>
                <a:spcPts val="600"/>
              </a:spcBef>
              <a:spcAft>
                <a:spcPts val="0"/>
              </a:spcAft>
              <a:buClr>
                <a:srgbClr val="334052"/>
              </a:buClr>
              <a:buSzPts val="2000"/>
              <a:buFont typeface="Open Sans"/>
              <a:buChar char="●"/>
            </a:pPr>
            <a:r>
              <a:rPr lang="en-US" sz="1600"/>
              <a:t>David Wagner</a:t>
            </a:r>
            <a:endParaRPr/>
          </a:p>
          <a:p>
            <a:pPr marL="914400" lvl="1" indent="-355600" algn="l" rtl="0">
              <a:lnSpc>
                <a:spcPct val="100000"/>
              </a:lnSpc>
              <a:spcBef>
                <a:spcPts val="600"/>
              </a:spcBef>
              <a:spcAft>
                <a:spcPts val="0"/>
              </a:spcAft>
              <a:buSzPts val="2000"/>
              <a:buChar char="○"/>
            </a:pPr>
            <a:r>
              <a:rPr lang="en-US" sz="1200" u="sng">
                <a:solidFill>
                  <a:schemeClr val="hlink"/>
                </a:solidFill>
                <a:hlinkClick r:id="rId5"/>
              </a:rPr>
              <a:t>davidw@cybercrimesupport.org</a:t>
            </a:r>
            <a:r>
              <a:rPr lang="en-US" sz="1200" b="0" i="0">
                <a:solidFill>
                  <a:srgbClr val="3C4043"/>
                </a:solidFill>
                <a:latin typeface="Open Sans"/>
                <a:ea typeface="Open Sans"/>
                <a:cs typeface="Open Sans"/>
                <a:sym typeface="Open Sans"/>
              </a:rPr>
              <a:t> </a:t>
            </a:r>
            <a:endParaRPr sz="1200">
              <a:latin typeface="Open Sans"/>
              <a:ea typeface="Open Sans"/>
              <a:cs typeface="Open Sans"/>
              <a:sym typeface="Open Sans"/>
            </a:endParaRPr>
          </a:p>
          <a:p>
            <a:pPr marL="457200" lvl="0" indent="-228600" algn="l" rtl="0">
              <a:lnSpc>
                <a:spcPct val="100000"/>
              </a:lnSpc>
              <a:spcBef>
                <a:spcPts val="600"/>
              </a:spcBef>
              <a:spcAft>
                <a:spcPts val="300"/>
              </a:spcAft>
              <a:buClr>
                <a:srgbClr val="334052"/>
              </a:buClr>
              <a:buSzPts val="2000"/>
              <a:buFont typeface="Open Sans"/>
              <a:buNone/>
            </a:pPr>
            <a:endParaRPr sz="1600"/>
          </a:p>
        </p:txBody>
      </p:sp>
      <p:sp>
        <p:nvSpPr>
          <p:cNvPr id="290" name="Google Shape;290;p11"/>
          <p:cNvSpPr txBox="1"/>
          <p:nvPr/>
        </p:nvSpPr>
        <p:spPr>
          <a:xfrm>
            <a:off x="6221525" y="1767900"/>
            <a:ext cx="3436825" cy="39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Cybercrimesupport.org</a:t>
            </a:r>
            <a:endParaRPr sz="1400" b="1"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FraudSupport.org</a:t>
            </a:r>
            <a:endParaRPr sz="1400" b="1"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ScamSpotter.org</a:t>
            </a:r>
            <a:endParaRPr sz="1400" b="1"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YouTube:</a:t>
            </a:r>
            <a:r>
              <a:rPr lang="en-US" sz="1400" b="0" i="0" u="none" strike="noStrike" cap="none">
                <a:solidFill>
                  <a:srgbClr val="334052"/>
                </a:solidFill>
                <a:latin typeface="Open Sans"/>
                <a:ea typeface="Open Sans"/>
                <a:cs typeface="Open Sans"/>
                <a:sym typeface="Open Sans"/>
              </a:rPr>
              <a:t> </a:t>
            </a:r>
            <a:endParaRPr sz="1100" b="0"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34052"/>
                </a:solidFill>
                <a:latin typeface="Open Sans"/>
                <a:ea typeface="Open Sans"/>
                <a:cs typeface="Open Sans"/>
                <a:sym typeface="Open Sans"/>
              </a:rPr>
              <a:t>Cybercrime Support Network</a:t>
            </a:r>
            <a:endParaRPr sz="1400" b="0"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Twitter:</a:t>
            </a:r>
            <a:endParaRPr sz="1400" b="1" i="0" u="none" strike="noStrike" cap="none">
              <a:solidFill>
                <a:srgbClr val="334052"/>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334052"/>
                </a:solidFill>
                <a:latin typeface="Open Sans"/>
                <a:ea typeface="Open Sans"/>
                <a:cs typeface="Open Sans"/>
                <a:sym typeface="Open Sans"/>
              </a:rPr>
              <a:t>@FraudSupport</a:t>
            </a:r>
            <a:endParaRPr sz="1400" b="0" i="0" u="none" strike="noStrike" cap="none">
              <a:solidFill>
                <a:srgbClr val="334052"/>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334052"/>
                </a:solidFill>
                <a:latin typeface="Open Sans"/>
                <a:ea typeface="Open Sans"/>
                <a:cs typeface="Open Sans"/>
                <a:sym typeface="Open Sans"/>
              </a:rPr>
              <a:t>@CyberSupportNet</a:t>
            </a:r>
            <a:endParaRPr sz="1400" b="0" i="0" u="none" strike="noStrike" cap="none">
              <a:solidFill>
                <a:srgbClr val="334052"/>
              </a:solidFill>
              <a:latin typeface="Open Sans"/>
              <a:ea typeface="Open Sans"/>
              <a:cs typeface="Open Sans"/>
              <a:sym typeface="Open Sans"/>
            </a:endParaRPr>
          </a:p>
        </p:txBody>
      </p:sp>
      <p:pic>
        <p:nvPicPr>
          <p:cNvPr id="291" name="Google Shape;291;p11"/>
          <p:cNvPicPr preferRelativeResize="0"/>
          <p:nvPr/>
        </p:nvPicPr>
        <p:blipFill rotWithShape="1">
          <a:blip r:embed="rId6">
            <a:alphaModFix/>
          </a:blip>
          <a:srcRect/>
          <a:stretch/>
        </p:blipFill>
        <p:spPr>
          <a:xfrm>
            <a:off x="6035649" y="947375"/>
            <a:ext cx="2309877" cy="82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p:nvPr/>
        </p:nvSpPr>
        <p:spPr>
          <a:xfrm flipH="1">
            <a:off x="643158" y="2077517"/>
            <a:ext cx="6319800" cy="132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1E384B"/>
                </a:solidFill>
                <a:latin typeface="Open Sans" panose="020B0606030504020204" pitchFamily="34" charset="0"/>
                <a:ea typeface="Open Sans" panose="020B0606030504020204" pitchFamily="34" charset="0"/>
                <a:cs typeface="Open Sans" panose="020B0606030504020204" pitchFamily="34" charset="0"/>
                <a:sym typeface="Lato"/>
              </a:rPr>
              <a:t>Cybercrime Support Network (CSN) is a national  nonprofit whose mission is to serve individuals and small businesses impacted by cybercrime.</a:t>
            </a:r>
            <a:endParaRPr sz="2000" b="0" i="0" u="none" strike="noStrike" cap="none">
              <a:solidFill>
                <a:srgbClr val="1E384B"/>
              </a:solidFill>
              <a:latin typeface="Open Sans" panose="020B0606030504020204" pitchFamily="34" charset="0"/>
              <a:ea typeface="Open Sans" panose="020B0606030504020204" pitchFamily="34" charset="0"/>
              <a:cs typeface="Open Sans" panose="020B0606030504020204" pitchFamily="34" charset="0"/>
              <a:sym typeface="Lato"/>
            </a:endParaRPr>
          </a:p>
          <a:p>
            <a:pPr marL="0" marR="0" lvl="0" indent="0" algn="l" rtl="0">
              <a:lnSpc>
                <a:spcPct val="115000"/>
              </a:lnSpc>
              <a:spcBef>
                <a:spcPts val="1600"/>
              </a:spcBef>
              <a:spcAft>
                <a:spcPts val="0"/>
              </a:spcAft>
              <a:buClr>
                <a:srgbClr val="000000"/>
              </a:buClr>
              <a:buSzPts val="1300"/>
              <a:buFont typeface="Arial"/>
              <a:buNone/>
            </a:pPr>
            <a:endParaRPr sz="2000" b="0" i="0" u="none" strike="noStrike" cap="none">
              <a:solidFill>
                <a:srgbClr val="595959"/>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rtl="0">
              <a:lnSpc>
                <a:spcPct val="115000"/>
              </a:lnSpc>
              <a:spcBef>
                <a:spcPts val="1600"/>
              </a:spcBef>
              <a:spcAft>
                <a:spcPts val="0"/>
              </a:spcAft>
              <a:buClr>
                <a:srgbClr val="000000"/>
              </a:buClr>
              <a:buSzPts val="2000"/>
              <a:buFont typeface="Arial"/>
              <a:buNone/>
            </a:pPr>
            <a:endParaRPr sz="2000" b="0"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5" name="Google Shape;165;p30"/>
          <p:cNvSpPr txBox="1"/>
          <p:nvPr/>
        </p:nvSpPr>
        <p:spPr>
          <a:xfrm>
            <a:off x="779401" y="3608088"/>
            <a:ext cx="13695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rPr>
              <a:t>Report.</a:t>
            </a:r>
            <a:endParaRPr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6" name="Google Shape;166;p30"/>
          <p:cNvSpPr txBox="1"/>
          <p:nvPr/>
        </p:nvSpPr>
        <p:spPr>
          <a:xfrm>
            <a:off x="2811401" y="3608088"/>
            <a:ext cx="15462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rPr>
              <a:t>Recover.</a:t>
            </a:r>
            <a:endParaRPr sz="2400" b="1" i="0" u="none" strike="noStrike" cap="none" dirty="0">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7" name="Google Shape;167;p30"/>
          <p:cNvSpPr txBox="1"/>
          <p:nvPr/>
        </p:nvSpPr>
        <p:spPr>
          <a:xfrm>
            <a:off x="5020101" y="3608088"/>
            <a:ext cx="17889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rPr>
              <a:t>Reinforce.</a:t>
            </a:r>
            <a:endParaRPr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8" name="Google Shape;168;p30"/>
          <p:cNvSpPr/>
          <p:nvPr/>
        </p:nvSpPr>
        <p:spPr>
          <a:xfrm>
            <a:off x="2380701" y="3685488"/>
            <a:ext cx="198900" cy="397500"/>
          </a:xfrm>
          <a:prstGeom prst="chevron">
            <a:avLst>
              <a:gd name="adj" fmla="val 50000"/>
            </a:avLst>
          </a:prstGeom>
          <a:solidFill>
            <a:srgbClr val="1E38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69" name="Google Shape;169;p30"/>
          <p:cNvSpPr/>
          <p:nvPr/>
        </p:nvSpPr>
        <p:spPr>
          <a:xfrm>
            <a:off x="4589401" y="3685488"/>
            <a:ext cx="198900" cy="397500"/>
          </a:xfrm>
          <a:prstGeom prst="chevron">
            <a:avLst>
              <a:gd name="adj" fmla="val 50000"/>
            </a:avLst>
          </a:prstGeom>
          <a:solidFill>
            <a:srgbClr val="1E38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70" name="Google Shape;170;p30"/>
          <p:cNvSpPr txBox="1"/>
          <p:nvPr/>
        </p:nvSpPr>
        <p:spPr>
          <a:xfrm>
            <a:off x="643150" y="1242053"/>
            <a:ext cx="6685500" cy="6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E384B"/>
                </a:solidFill>
                <a:latin typeface="Open Sans" panose="020B0606030504020204" pitchFamily="34" charset="0"/>
                <a:ea typeface="Open Sans" panose="020B0606030504020204" pitchFamily="34" charset="0"/>
                <a:cs typeface="Open Sans" panose="020B0606030504020204" pitchFamily="34" charset="0"/>
                <a:sym typeface="Open Sans"/>
              </a:rPr>
              <a:t>Cybercrime Support Network</a:t>
            </a:r>
            <a:endParaRPr sz="1800" b="1"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71" name="Google Shape;171;p30"/>
          <p:cNvPicPr preferRelativeResize="0"/>
          <p:nvPr/>
        </p:nvPicPr>
        <p:blipFill rotWithShape="1">
          <a:blip r:embed="rId3">
            <a:alphaModFix/>
          </a:blip>
          <a:srcRect/>
          <a:stretch/>
        </p:blipFill>
        <p:spPr>
          <a:xfrm>
            <a:off x="7513135" y="81128"/>
            <a:ext cx="1549738" cy="552300"/>
          </a:xfrm>
          <a:prstGeom prst="rect">
            <a:avLst/>
          </a:prstGeom>
          <a:noFill/>
          <a:ln>
            <a:noFill/>
          </a:ln>
        </p:spPr>
      </p:pic>
      <p:pic>
        <p:nvPicPr>
          <p:cNvPr id="172" name="Google Shape;172;p30"/>
          <p:cNvPicPr preferRelativeResize="0"/>
          <p:nvPr/>
        </p:nvPicPr>
        <p:blipFill rotWithShape="1">
          <a:blip r:embed="rId4">
            <a:alphaModFix/>
          </a:blip>
          <a:srcRect/>
          <a:stretch/>
        </p:blipFill>
        <p:spPr>
          <a:xfrm>
            <a:off x="212678" y="81128"/>
            <a:ext cx="2366923" cy="7431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p:nvPr/>
        </p:nvSpPr>
        <p:spPr>
          <a:xfrm>
            <a:off x="344197" y="2851369"/>
            <a:ext cx="2289600" cy="9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1E384B"/>
                </a:solidFill>
                <a:latin typeface="Open Sans"/>
                <a:ea typeface="Open Sans"/>
                <a:cs typeface="Open Sans"/>
                <a:sym typeface="Open Sans"/>
              </a:rPr>
              <a:t>Finding </a:t>
            </a:r>
            <a:r>
              <a:rPr lang="en" sz="1700" b="1">
                <a:solidFill>
                  <a:srgbClr val="1E384B"/>
                </a:solidFill>
                <a:latin typeface="Open Sans"/>
                <a:ea typeface="Open Sans"/>
                <a:cs typeface="Open Sans"/>
                <a:sym typeface="Open Sans"/>
              </a:rPr>
              <a:t>r</a:t>
            </a:r>
            <a:r>
              <a:rPr lang="en" sz="1700" b="1" i="0" u="none" strike="noStrike" cap="none">
                <a:solidFill>
                  <a:srgbClr val="1E384B"/>
                </a:solidFill>
                <a:latin typeface="Open Sans"/>
                <a:ea typeface="Open Sans"/>
                <a:cs typeface="Open Sans"/>
                <a:sym typeface="Open Sans"/>
              </a:rPr>
              <a:t>esources</a:t>
            </a:r>
            <a:endParaRPr sz="1900" b="1" i="0" u="none" strike="noStrike" cap="none">
              <a:solidFill>
                <a:srgbClr val="1E384B"/>
              </a:solidFill>
              <a:latin typeface="Lato"/>
              <a:ea typeface="Lato"/>
              <a:cs typeface="Lato"/>
              <a:sym typeface="Lato"/>
            </a:endParaRPr>
          </a:p>
        </p:txBody>
      </p:sp>
      <p:sp>
        <p:nvSpPr>
          <p:cNvPr id="227" name="Google Shape;227;p36"/>
          <p:cNvSpPr txBox="1"/>
          <p:nvPr/>
        </p:nvSpPr>
        <p:spPr>
          <a:xfrm>
            <a:off x="2646147" y="2851369"/>
            <a:ext cx="2289600" cy="98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1E384B"/>
                </a:solidFill>
                <a:latin typeface="Open Sans"/>
                <a:ea typeface="Open Sans"/>
                <a:cs typeface="Open Sans"/>
                <a:sym typeface="Open Sans"/>
              </a:rPr>
              <a:t>Lack of </a:t>
            </a:r>
            <a:r>
              <a:rPr lang="en" sz="1600" b="1">
                <a:solidFill>
                  <a:srgbClr val="1E384B"/>
                </a:solidFill>
                <a:latin typeface="Open Sans"/>
                <a:ea typeface="Open Sans"/>
                <a:cs typeface="Open Sans"/>
                <a:sym typeface="Open Sans"/>
              </a:rPr>
              <a:t>r</a:t>
            </a:r>
            <a:r>
              <a:rPr lang="en" sz="1600" b="1" i="0" u="none" strike="noStrike" cap="none">
                <a:solidFill>
                  <a:srgbClr val="1E384B"/>
                </a:solidFill>
                <a:latin typeface="Open Sans"/>
                <a:ea typeface="Open Sans"/>
                <a:cs typeface="Open Sans"/>
                <a:sym typeface="Open Sans"/>
              </a:rPr>
              <a:t>eporting</a:t>
            </a:r>
            <a:endParaRPr sz="1800" b="1" i="0" u="none" strike="noStrike" cap="none">
              <a:solidFill>
                <a:srgbClr val="1E384B"/>
              </a:solidFill>
              <a:latin typeface="Lato"/>
              <a:ea typeface="Lato"/>
              <a:cs typeface="Lato"/>
              <a:sym typeface="Lato"/>
            </a:endParaRPr>
          </a:p>
        </p:txBody>
      </p:sp>
      <p:sp>
        <p:nvSpPr>
          <p:cNvPr id="228" name="Google Shape;228;p36"/>
          <p:cNvSpPr txBox="1"/>
          <p:nvPr/>
        </p:nvSpPr>
        <p:spPr>
          <a:xfrm>
            <a:off x="4763272" y="2851369"/>
            <a:ext cx="2289600" cy="98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dirty="0">
                <a:solidFill>
                  <a:srgbClr val="1E384B"/>
                </a:solidFill>
                <a:latin typeface="Open Sans"/>
                <a:ea typeface="Open Sans"/>
                <a:cs typeface="Open Sans"/>
                <a:sym typeface="Open Sans"/>
              </a:rPr>
              <a:t>Law enforcement &amp; 9-1-1 do not have tools </a:t>
            </a:r>
            <a:endParaRPr sz="1600" b="1" i="0" u="none" strike="noStrike" cap="none" dirty="0">
              <a:solidFill>
                <a:srgbClr val="1E384B"/>
              </a:solidFill>
              <a:latin typeface="Open Sans"/>
              <a:ea typeface="Open Sans"/>
              <a:cs typeface="Open Sans"/>
              <a:sym typeface="Open Sans"/>
            </a:endParaRPr>
          </a:p>
        </p:txBody>
      </p:sp>
      <p:sp>
        <p:nvSpPr>
          <p:cNvPr id="229" name="Google Shape;229;p36"/>
          <p:cNvSpPr txBox="1"/>
          <p:nvPr/>
        </p:nvSpPr>
        <p:spPr>
          <a:xfrm>
            <a:off x="7038797" y="2851364"/>
            <a:ext cx="2022000" cy="98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1E384B"/>
                </a:solidFill>
                <a:latin typeface="Open Sans"/>
                <a:ea typeface="Open Sans"/>
                <a:cs typeface="Open Sans"/>
                <a:sym typeface="Open Sans"/>
              </a:rPr>
              <a:t>Finding the </a:t>
            </a:r>
            <a:r>
              <a:rPr lang="en" sz="1700" b="1">
                <a:solidFill>
                  <a:srgbClr val="1E384B"/>
                </a:solidFill>
                <a:latin typeface="Open Sans"/>
                <a:ea typeface="Open Sans"/>
                <a:cs typeface="Open Sans"/>
                <a:sym typeface="Open Sans"/>
              </a:rPr>
              <a:t>c</a:t>
            </a:r>
            <a:r>
              <a:rPr lang="en" sz="1700" b="1" i="0" u="none" strike="noStrike" cap="none">
                <a:solidFill>
                  <a:srgbClr val="1E384B"/>
                </a:solidFill>
                <a:latin typeface="Open Sans"/>
                <a:ea typeface="Open Sans"/>
                <a:cs typeface="Open Sans"/>
                <a:sym typeface="Open Sans"/>
              </a:rPr>
              <a:t>riminal is </a:t>
            </a:r>
            <a:r>
              <a:rPr lang="en" sz="1700" b="1">
                <a:solidFill>
                  <a:srgbClr val="1E384B"/>
                </a:solidFill>
                <a:latin typeface="Open Sans"/>
                <a:ea typeface="Open Sans"/>
                <a:cs typeface="Open Sans"/>
                <a:sym typeface="Open Sans"/>
              </a:rPr>
              <a:t>h</a:t>
            </a:r>
            <a:r>
              <a:rPr lang="en" sz="1700" b="1" i="0" u="none" strike="noStrike" cap="none">
                <a:solidFill>
                  <a:srgbClr val="1E384B"/>
                </a:solidFill>
                <a:latin typeface="Open Sans"/>
                <a:ea typeface="Open Sans"/>
                <a:cs typeface="Open Sans"/>
                <a:sym typeface="Open Sans"/>
              </a:rPr>
              <a:t>ard</a:t>
            </a:r>
            <a:endParaRPr sz="1700" b="1" i="0" u="none" strike="noStrike" cap="none">
              <a:solidFill>
                <a:srgbClr val="1E384B"/>
              </a:solidFill>
              <a:latin typeface="Open Sans"/>
              <a:ea typeface="Open Sans"/>
              <a:cs typeface="Open Sans"/>
              <a:sym typeface="Open Sans"/>
            </a:endParaRPr>
          </a:p>
        </p:txBody>
      </p:sp>
      <p:pic>
        <p:nvPicPr>
          <p:cNvPr id="231" name="Google Shape;231;p36"/>
          <p:cNvPicPr preferRelativeResize="0"/>
          <p:nvPr/>
        </p:nvPicPr>
        <p:blipFill>
          <a:blip r:embed="rId3">
            <a:alphaModFix/>
          </a:blip>
          <a:stretch>
            <a:fillRect/>
          </a:stretch>
        </p:blipFill>
        <p:spPr>
          <a:xfrm>
            <a:off x="7447297" y="1437827"/>
            <a:ext cx="1205000" cy="1201153"/>
          </a:xfrm>
          <a:prstGeom prst="rect">
            <a:avLst/>
          </a:prstGeom>
          <a:noFill/>
          <a:ln>
            <a:noFill/>
          </a:ln>
        </p:spPr>
      </p:pic>
      <p:pic>
        <p:nvPicPr>
          <p:cNvPr id="232" name="Google Shape;232;p36"/>
          <p:cNvPicPr preferRelativeResize="0"/>
          <p:nvPr/>
        </p:nvPicPr>
        <p:blipFill>
          <a:blip r:embed="rId4">
            <a:alphaModFix/>
          </a:blip>
          <a:stretch>
            <a:fillRect/>
          </a:stretch>
        </p:blipFill>
        <p:spPr>
          <a:xfrm>
            <a:off x="5415497" y="1437839"/>
            <a:ext cx="985151" cy="1201129"/>
          </a:xfrm>
          <a:prstGeom prst="rect">
            <a:avLst/>
          </a:prstGeom>
          <a:noFill/>
          <a:ln>
            <a:noFill/>
          </a:ln>
        </p:spPr>
      </p:pic>
      <p:pic>
        <p:nvPicPr>
          <p:cNvPr id="233" name="Google Shape;233;p36"/>
          <p:cNvPicPr preferRelativeResize="0"/>
          <p:nvPr/>
        </p:nvPicPr>
        <p:blipFill>
          <a:blip r:embed="rId5">
            <a:alphaModFix/>
          </a:blip>
          <a:stretch>
            <a:fillRect/>
          </a:stretch>
        </p:blipFill>
        <p:spPr>
          <a:xfrm>
            <a:off x="3213047" y="1437839"/>
            <a:ext cx="1155799" cy="1201133"/>
          </a:xfrm>
          <a:prstGeom prst="rect">
            <a:avLst/>
          </a:prstGeom>
          <a:noFill/>
          <a:ln>
            <a:noFill/>
          </a:ln>
        </p:spPr>
      </p:pic>
      <p:pic>
        <p:nvPicPr>
          <p:cNvPr id="234" name="Google Shape;234;p36"/>
          <p:cNvPicPr preferRelativeResize="0"/>
          <p:nvPr/>
        </p:nvPicPr>
        <p:blipFill>
          <a:blip r:embed="rId6">
            <a:alphaModFix/>
          </a:blip>
          <a:stretch>
            <a:fillRect/>
          </a:stretch>
        </p:blipFill>
        <p:spPr>
          <a:xfrm>
            <a:off x="811571" y="1533095"/>
            <a:ext cx="1354825" cy="1201143"/>
          </a:xfrm>
          <a:prstGeom prst="rect">
            <a:avLst/>
          </a:prstGeom>
          <a:noFill/>
          <a:ln>
            <a:noFill/>
          </a:ln>
        </p:spPr>
      </p:pic>
      <p:sp>
        <p:nvSpPr>
          <p:cNvPr id="2" name="Title 1">
            <a:extLst>
              <a:ext uri="{FF2B5EF4-FFF2-40B4-BE49-F238E27FC236}">
                <a16:creationId xmlns:a16="http://schemas.microsoft.com/office/drawing/2014/main" id="{3FCBB541-3230-4F5B-828B-E5B968E16D09}"/>
              </a:ext>
            </a:extLst>
          </p:cNvPr>
          <p:cNvSpPr>
            <a:spLocks noGrp="1"/>
          </p:cNvSpPr>
          <p:nvPr>
            <p:ph type="title"/>
          </p:nvPr>
        </p:nvSpPr>
        <p:spPr/>
        <p:txBody>
          <a:bodyPr/>
          <a:lstStyle/>
          <a:p>
            <a:r>
              <a:rPr lang="en-US" sz="2800" b="1" i="0" u="none" strike="noStrike" cap="none" dirty="0">
                <a:solidFill>
                  <a:srgbClr val="334052"/>
                </a:solidFill>
                <a:latin typeface="Open Sans"/>
                <a:ea typeface="Open Sans"/>
                <a:cs typeface="Open Sans"/>
                <a:sym typeface="Open Sans"/>
              </a:rPr>
              <a:t>The Problem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 name="Text Placeholder 2">
            <a:extLst>
              <a:ext uri="{FF2B5EF4-FFF2-40B4-BE49-F238E27FC236}">
                <a16:creationId xmlns:a16="http://schemas.microsoft.com/office/drawing/2014/main" id="{1C627D9E-676E-441D-9243-1B5F0E82B9C6}"/>
              </a:ext>
            </a:extLst>
          </p:cNvPr>
          <p:cNvSpPr>
            <a:spLocks noGrp="1"/>
          </p:cNvSpPr>
          <p:nvPr>
            <p:ph type="body" idx="1"/>
          </p:nvPr>
        </p:nvSpPr>
        <p:spPr/>
        <p:txBody>
          <a:bodyPr/>
          <a:lstStyle/>
          <a:p>
            <a:r>
              <a:rPr lang="en-US" dirty="0"/>
              <a:t>Increased reporting</a:t>
            </a:r>
          </a:p>
          <a:p>
            <a:r>
              <a:rPr lang="en-US" dirty="0"/>
              <a:t>Increased recovery</a:t>
            </a:r>
          </a:p>
          <a:p>
            <a:r>
              <a:rPr lang="en-US" dirty="0"/>
              <a:t>Increased resources</a:t>
            </a:r>
          </a:p>
          <a:p>
            <a:r>
              <a:rPr lang="en-US" b="1" dirty="0"/>
              <a:t>Decreased crime and re-victimization</a:t>
            </a:r>
          </a:p>
        </p:txBody>
      </p:sp>
      <p:sp>
        <p:nvSpPr>
          <p:cNvPr id="2" name="Title 1">
            <a:extLst>
              <a:ext uri="{FF2B5EF4-FFF2-40B4-BE49-F238E27FC236}">
                <a16:creationId xmlns:a16="http://schemas.microsoft.com/office/drawing/2014/main" id="{79EB121E-D2BF-45A0-8674-45B1EB39E158}"/>
              </a:ext>
            </a:extLst>
          </p:cNvPr>
          <p:cNvSpPr>
            <a:spLocks noGrp="1"/>
          </p:cNvSpPr>
          <p:nvPr>
            <p:ph type="title"/>
          </p:nvPr>
        </p:nvSpPr>
        <p:spPr/>
        <p:txBody>
          <a:bodyPr/>
          <a:lstStyle/>
          <a:p>
            <a:r>
              <a:rPr lang="en-US" dirty="0"/>
              <a:t>What does success look like?</a:t>
            </a:r>
          </a:p>
        </p:txBody>
      </p:sp>
      <p:pic>
        <p:nvPicPr>
          <p:cNvPr id="8" name="Google Shape;292;p44">
            <a:extLst>
              <a:ext uri="{FF2B5EF4-FFF2-40B4-BE49-F238E27FC236}">
                <a16:creationId xmlns:a16="http://schemas.microsoft.com/office/drawing/2014/main" id="{4F349288-7AAE-4E39-961C-F14BF2DE61AE}"/>
              </a:ext>
            </a:extLst>
          </p:cNvPr>
          <p:cNvPicPr preferRelativeResize="0"/>
          <p:nvPr/>
        </p:nvPicPr>
        <p:blipFill rotWithShape="1">
          <a:blip r:embed="rId3">
            <a:alphaModFix/>
          </a:blip>
          <a:srcRect b="18386"/>
          <a:stretch/>
        </p:blipFill>
        <p:spPr>
          <a:xfrm rot="-470112">
            <a:off x="543033" y="2914961"/>
            <a:ext cx="3511638" cy="1364882"/>
          </a:xfrm>
          <a:prstGeom prst="rect">
            <a:avLst/>
          </a:prstGeom>
          <a:noFill/>
          <a:ln>
            <a:solidFill>
              <a:schemeClr val="accent2"/>
            </a:solidFill>
          </a:ln>
        </p:spPr>
      </p:pic>
      <p:pic>
        <p:nvPicPr>
          <p:cNvPr id="9" name="Google Shape;294;p44">
            <a:extLst>
              <a:ext uri="{FF2B5EF4-FFF2-40B4-BE49-F238E27FC236}">
                <a16:creationId xmlns:a16="http://schemas.microsoft.com/office/drawing/2014/main" id="{6DA49A6D-D396-43ED-8513-E1AFEC0F63AE}"/>
              </a:ext>
            </a:extLst>
          </p:cNvPr>
          <p:cNvPicPr preferRelativeResize="0"/>
          <p:nvPr/>
        </p:nvPicPr>
        <p:blipFill rotWithShape="1">
          <a:blip r:embed="rId4">
            <a:alphaModFix/>
          </a:blip>
          <a:srcRect/>
          <a:stretch/>
        </p:blipFill>
        <p:spPr>
          <a:xfrm rot="400036">
            <a:off x="4763352" y="2678441"/>
            <a:ext cx="4035076" cy="1371652"/>
          </a:xfrm>
          <a:prstGeom prst="rect">
            <a:avLst/>
          </a:prstGeom>
          <a:noFill/>
          <a:ln>
            <a:noFill/>
          </a:ln>
        </p:spPr>
      </p:pic>
      <p:pic>
        <p:nvPicPr>
          <p:cNvPr id="10" name="Google Shape;295;p44">
            <a:extLst>
              <a:ext uri="{FF2B5EF4-FFF2-40B4-BE49-F238E27FC236}">
                <a16:creationId xmlns:a16="http://schemas.microsoft.com/office/drawing/2014/main" id="{B59BEB80-1183-4B0B-9F1F-1A20D686FACC}"/>
              </a:ext>
            </a:extLst>
          </p:cNvPr>
          <p:cNvPicPr preferRelativeResize="0"/>
          <p:nvPr/>
        </p:nvPicPr>
        <p:blipFill rotWithShape="1">
          <a:blip r:embed="rId5">
            <a:alphaModFix/>
          </a:blip>
          <a:srcRect/>
          <a:stretch/>
        </p:blipFill>
        <p:spPr>
          <a:xfrm>
            <a:off x="4050413" y="3662455"/>
            <a:ext cx="4813998" cy="1034400"/>
          </a:xfrm>
          <a:prstGeom prst="rect">
            <a:avLst/>
          </a:prstGeom>
          <a:solidFill>
            <a:schemeClr val="bg1"/>
          </a:solidFill>
          <a:ln>
            <a:solidFill>
              <a:schemeClr val="accent2"/>
            </a:solidFill>
          </a:ln>
        </p:spPr>
      </p:pic>
      <p:pic>
        <p:nvPicPr>
          <p:cNvPr id="11" name="Google Shape;293;p44">
            <a:extLst>
              <a:ext uri="{FF2B5EF4-FFF2-40B4-BE49-F238E27FC236}">
                <a16:creationId xmlns:a16="http://schemas.microsoft.com/office/drawing/2014/main" id="{F020A872-1F88-40AC-9DEC-2B2129805257}"/>
              </a:ext>
            </a:extLst>
          </p:cNvPr>
          <p:cNvPicPr preferRelativeResize="0"/>
          <p:nvPr/>
        </p:nvPicPr>
        <p:blipFill rotWithShape="1">
          <a:blip r:embed="rId6">
            <a:alphaModFix/>
          </a:blip>
          <a:srcRect/>
          <a:stretch/>
        </p:blipFill>
        <p:spPr>
          <a:xfrm>
            <a:off x="1210279" y="4116947"/>
            <a:ext cx="3387636" cy="834313"/>
          </a:xfrm>
          <a:prstGeom prst="rect">
            <a:avLst/>
          </a:prstGeom>
          <a:noFill/>
          <a:ln>
            <a:solidFill>
              <a:schemeClr val="accent2"/>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p:nvPr/>
        </p:nvSpPr>
        <p:spPr>
          <a:xfrm>
            <a:off x="6632258" y="2977719"/>
            <a:ext cx="2279100" cy="681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 name="Google Shape;158;p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dirty="0">
                <a:latin typeface="Open Sans"/>
                <a:ea typeface="Open Sans"/>
                <a:cs typeface="Open Sans"/>
                <a:sym typeface="Open Sans"/>
              </a:rPr>
              <a:t>CSN Is Helping Build the NIEM Cyber Domain</a:t>
            </a:r>
            <a:endParaRPr dirty="0">
              <a:latin typeface="Open Sans"/>
              <a:ea typeface="Open Sans"/>
              <a:cs typeface="Open Sans"/>
              <a:sym typeface="Open Sans"/>
            </a:endParaRPr>
          </a:p>
        </p:txBody>
      </p:sp>
      <p:sp>
        <p:nvSpPr>
          <p:cNvPr id="6" name="Google Shape;279;p6">
            <a:extLst>
              <a:ext uri="{FF2B5EF4-FFF2-40B4-BE49-F238E27FC236}">
                <a16:creationId xmlns:a16="http://schemas.microsoft.com/office/drawing/2014/main" id="{9E64A9C1-FF3F-47E6-976E-56A615463D94}"/>
              </a:ext>
            </a:extLst>
          </p:cNvPr>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457189" indent="-355590">
              <a:lnSpc>
                <a:spcPct val="100000"/>
              </a:lnSpc>
              <a:spcBef>
                <a:spcPts val="300"/>
              </a:spcBef>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CSN was awarded a cooperative agreement from the </a:t>
            </a:r>
            <a:br>
              <a:rPr lang="en-US" sz="1650" dirty="0">
                <a:latin typeface="Open Sans" panose="020B0606030504020204" pitchFamily="34" charset="0"/>
                <a:ea typeface="Open Sans" panose="020B0606030504020204" pitchFamily="34" charset="0"/>
                <a:cs typeface="Open Sans" panose="020B0606030504020204" pitchFamily="34" charset="0"/>
              </a:rPr>
            </a:br>
            <a:r>
              <a:rPr lang="en-US" sz="1650" dirty="0">
                <a:latin typeface="Open Sans" panose="020B0606030504020204" pitchFamily="34" charset="0"/>
                <a:ea typeface="Open Sans" panose="020B0606030504020204" pitchFamily="34" charset="0"/>
                <a:cs typeface="Open Sans" panose="020B0606030504020204" pitchFamily="34" charset="0"/>
              </a:rPr>
              <a:t>Cybersecurity &amp; Infrastructure Security Agency (CISA) </a:t>
            </a:r>
            <a:br>
              <a:rPr lang="en-US" sz="1650" dirty="0">
                <a:latin typeface="Open Sans" panose="020B0606030504020204" pitchFamily="34" charset="0"/>
                <a:ea typeface="Open Sans" panose="020B0606030504020204" pitchFamily="34" charset="0"/>
                <a:cs typeface="Open Sans" panose="020B0606030504020204" pitchFamily="34" charset="0"/>
              </a:rPr>
            </a:br>
            <a:r>
              <a:rPr lang="en-US" sz="1650" dirty="0">
                <a:latin typeface="Open Sans" panose="020B0606030504020204" pitchFamily="34" charset="0"/>
                <a:ea typeface="Open Sans" panose="020B0606030504020204" pitchFamily="34" charset="0"/>
                <a:cs typeface="Open Sans" panose="020B0606030504020204" pitchFamily="34" charset="0"/>
              </a:rPr>
              <a:t>to develop a State, Local, Tribal &amp; Territorial (SLTT) </a:t>
            </a:r>
            <a:br>
              <a:rPr lang="en-US" sz="1650" dirty="0">
                <a:latin typeface="Open Sans" panose="020B0606030504020204" pitchFamily="34" charset="0"/>
                <a:ea typeface="Open Sans" panose="020B0606030504020204" pitchFamily="34" charset="0"/>
                <a:cs typeface="Open Sans" panose="020B0606030504020204" pitchFamily="34" charset="0"/>
              </a:rPr>
            </a:br>
            <a:r>
              <a:rPr lang="en-US" sz="1650" dirty="0">
                <a:latin typeface="Open Sans" panose="020B0606030504020204" pitchFamily="34" charset="0"/>
                <a:ea typeface="Open Sans" panose="020B0606030504020204" pitchFamily="34" charset="0"/>
                <a:cs typeface="Open Sans" panose="020B0606030504020204" pitchFamily="34" charset="0"/>
              </a:rPr>
              <a:t>NIEM Cyber Pilot</a:t>
            </a:r>
            <a:endParaRPr sz="1650" dirty="0">
              <a:latin typeface="Open Sans" panose="020B0606030504020204" pitchFamily="34" charset="0"/>
              <a:ea typeface="Open Sans" panose="020B0606030504020204" pitchFamily="34" charset="0"/>
              <a:cs typeface="Open Sans" panose="020B0606030504020204" pitchFamily="34" charset="0"/>
            </a:endParaRPr>
          </a:p>
          <a:p>
            <a:pPr marL="457189" indent="-355590">
              <a:lnSpc>
                <a:spcPct val="100000"/>
              </a:lnSpc>
              <a:spcBef>
                <a:spcPts val="600"/>
              </a:spcBef>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We are working with partners to extend the NIEM Cyber Domain</a:t>
            </a:r>
            <a:endParaRPr sz="1650" dirty="0">
              <a:latin typeface="Open Sans" panose="020B0606030504020204" pitchFamily="34" charset="0"/>
              <a:ea typeface="Open Sans" panose="020B0606030504020204" pitchFamily="34" charset="0"/>
              <a:cs typeface="Open Sans" panose="020B0606030504020204" pitchFamily="34" charset="0"/>
            </a:endParaRPr>
          </a:p>
          <a:p>
            <a:pPr marL="457189" indent="-355590">
              <a:lnSpc>
                <a:spcPct val="100000"/>
              </a:lnSpc>
              <a:spcBef>
                <a:spcPts val="600"/>
              </a:spcBef>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Goals are to…</a:t>
            </a:r>
            <a:endParaRPr sz="1650" dirty="0">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Ensure the Cyber domain meets the needs of SLTT agencies</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Encourage NIEM adoption among SLTT agencies</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Create sets of Information Exchange Package Documentation (IEPDs) used to facilitate information exchange</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Pilot the Cyber domain among SLTT agencies</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457189" indent="-355590">
              <a:lnSpc>
                <a:spcPct val="100000"/>
              </a:lnSpc>
              <a:spcBef>
                <a:spcPts val="600"/>
              </a:spcBef>
              <a:spcAft>
                <a:spcPts val="300"/>
              </a:spcAft>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Our focus is on incident response and cyber physical systems</a:t>
            </a:r>
            <a:endParaRPr sz="165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Google Shape;281;p6">
            <a:extLst>
              <a:ext uri="{FF2B5EF4-FFF2-40B4-BE49-F238E27FC236}">
                <a16:creationId xmlns:a16="http://schemas.microsoft.com/office/drawing/2014/main" id="{ADBA8367-D26F-4AF2-990A-7EA56ACB4854}"/>
              </a:ext>
            </a:extLst>
          </p:cNvPr>
          <p:cNvPicPr preferRelativeResize="0"/>
          <p:nvPr/>
        </p:nvPicPr>
        <p:blipFill>
          <a:blip r:embed="rId3">
            <a:alphaModFix/>
          </a:blip>
          <a:stretch>
            <a:fillRect/>
          </a:stretch>
        </p:blipFill>
        <p:spPr>
          <a:xfrm>
            <a:off x="7314546" y="819094"/>
            <a:ext cx="1190288" cy="1190288"/>
          </a:xfrm>
          <a:prstGeom prst="rect">
            <a:avLst/>
          </a:prstGeom>
          <a:noFill/>
          <a:ln>
            <a:noFill/>
          </a:ln>
        </p:spPr>
      </p:pic>
    </p:spTree>
    <p:extLst>
      <p:ext uri="{BB962C8B-B14F-4D97-AF65-F5344CB8AC3E}">
        <p14:creationId xmlns:p14="http://schemas.microsoft.com/office/powerpoint/2010/main" val="341501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87F2E-6745-4996-B79C-1D8C5CE1C9EF}"/>
              </a:ext>
            </a:extLst>
          </p:cNvPr>
          <p:cNvSpPr>
            <a:spLocks noGrp="1"/>
          </p:cNvSpPr>
          <p:nvPr>
            <p:ph type="title"/>
          </p:nvPr>
        </p:nvSpPr>
        <p:spPr/>
        <p:txBody>
          <a:bodyPr/>
          <a:lstStyle/>
          <a:p>
            <a:r>
              <a:rPr lang="en-US" dirty="0"/>
              <a:t>Unique Data Sharing Issues in Cyber</a:t>
            </a:r>
          </a:p>
        </p:txBody>
      </p:sp>
      <p:sp>
        <p:nvSpPr>
          <p:cNvPr id="11" name="Text Placeholder 10">
            <a:extLst>
              <a:ext uri="{FF2B5EF4-FFF2-40B4-BE49-F238E27FC236}">
                <a16:creationId xmlns:a16="http://schemas.microsoft.com/office/drawing/2014/main" id="{58B72CDF-B267-49D8-A370-E7C3FC725EBE}"/>
              </a:ext>
            </a:extLst>
          </p:cNvPr>
          <p:cNvSpPr>
            <a:spLocks noGrp="1"/>
          </p:cNvSpPr>
          <p:nvPr>
            <p:ph type="body" idx="1"/>
          </p:nvPr>
        </p:nvSpPr>
        <p:spPr/>
        <p:txBody>
          <a:bodyPr/>
          <a:lstStyle/>
          <a:p>
            <a:pPr>
              <a:spcBef>
                <a:spcPts val="600"/>
              </a:spcBef>
            </a:pPr>
            <a:r>
              <a:rPr lang="en-US" sz="1600" dirty="0"/>
              <a:t>Compliance driver requirements don’t match each other</a:t>
            </a:r>
          </a:p>
          <a:p>
            <a:pPr>
              <a:spcBef>
                <a:spcPts val="600"/>
              </a:spcBef>
            </a:pPr>
            <a:r>
              <a:rPr lang="en-US" sz="1600" dirty="0"/>
              <a:t>Different purposes have led to different taxonomies and terms </a:t>
            </a:r>
          </a:p>
          <a:p>
            <a:pPr>
              <a:spcBef>
                <a:spcPts val="600"/>
              </a:spcBef>
            </a:pPr>
            <a:r>
              <a:rPr lang="en-US" sz="1600" dirty="0"/>
              <a:t>Different maturity levels</a:t>
            </a:r>
          </a:p>
          <a:p>
            <a:pPr marL="146050" indent="0">
              <a:buNone/>
            </a:pPr>
            <a:endParaRPr lang="en-US" dirty="0"/>
          </a:p>
          <a:p>
            <a:endParaRPr lang="en-US" dirty="0"/>
          </a:p>
        </p:txBody>
      </p:sp>
    </p:spTree>
    <p:extLst>
      <p:ext uri="{BB962C8B-B14F-4D97-AF65-F5344CB8AC3E}">
        <p14:creationId xmlns:p14="http://schemas.microsoft.com/office/powerpoint/2010/main" val="1124155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962E-39F4-4E7B-BDE8-D4CAE0B7B01A}"/>
              </a:ext>
            </a:extLst>
          </p:cNvPr>
          <p:cNvSpPr>
            <a:spLocks noGrp="1"/>
          </p:cNvSpPr>
          <p:nvPr>
            <p:ph type="title"/>
          </p:nvPr>
        </p:nvSpPr>
        <p:spPr/>
        <p:txBody>
          <a:bodyPr/>
          <a:lstStyle/>
          <a:p>
            <a:r>
              <a:rPr lang="en-US" dirty="0"/>
              <a:t>Compliance Drivers Don’t Match</a:t>
            </a:r>
          </a:p>
        </p:txBody>
      </p:sp>
      <p:sp>
        <p:nvSpPr>
          <p:cNvPr id="3" name="Text Placeholder 2">
            <a:extLst>
              <a:ext uri="{FF2B5EF4-FFF2-40B4-BE49-F238E27FC236}">
                <a16:creationId xmlns:a16="http://schemas.microsoft.com/office/drawing/2014/main" id="{C9C34C49-04B1-40DD-A870-F545E5FC13DE}"/>
              </a:ext>
            </a:extLst>
          </p:cNvPr>
          <p:cNvSpPr>
            <a:spLocks noGrp="1"/>
          </p:cNvSpPr>
          <p:nvPr>
            <p:ph type="body" idx="1"/>
          </p:nvPr>
        </p:nvSpPr>
        <p:spPr>
          <a:xfrm>
            <a:off x="727650" y="662339"/>
            <a:ext cx="8329264" cy="4086339"/>
          </a:xfrm>
        </p:spPr>
        <p:txBody>
          <a:bodyPr/>
          <a:lstStyle/>
          <a:p>
            <a:r>
              <a:rPr lang="en-US" sz="1200" dirty="0"/>
              <a:t>Protected Critical Infrastructure Information (PCII)</a:t>
            </a:r>
          </a:p>
          <a:p>
            <a:r>
              <a:rPr lang="en-US" sz="1200" dirty="0"/>
              <a:t>Federal Tax Information (FTI) under IRS1075</a:t>
            </a:r>
          </a:p>
          <a:p>
            <a:r>
              <a:rPr lang="en-US" sz="1200" dirty="0"/>
              <a:t>Personal Health Information (PHI)/electronic PHI (ePHI)</a:t>
            </a:r>
          </a:p>
          <a:p>
            <a:r>
              <a:rPr lang="en-US" sz="1200" dirty="0"/>
              <a:t>Federal Trade Commission’s (FTC) Health Breach Notification Rule.</a:t>
            </a:r>
          </a:p>
          <a:p>
            <a:r>
              <a:rPr lang="en-US" sz="1200" dirty="0"/>
              <a:t>FTC collects Children's Online Privacy Protection Act (COPPA) </a:t>
            </a:r>
          </a:p>
          <a:p>
            <a:r>
              <a:rPr lang="en-US" sz="1200" dirty="0"/>
              <a:t>Family Educational Rights and Privacy Act (FERPA)</a:t>
            </a:r>
          </a:p>
          <a:p>
            <a:r>
              <a:rPr lang="en-US" sz="1200" dirty="0"/>
              <a:t>Criminal Justice Information System (CJIS) and information incidents</a:t>
            </a:r>
          </a:p>
          <a:p>
            <a:r>
              <a:rPr lang="en-US" sz="1200" dirty="0"/>
              <a:t>Federal Energy Regulatory Commission (FERC) </a:t>
            </a:r>
          </a:p>
          <a:p>
            <a:r>
              <a:rPr lang="en-US" sz="1200" dirty="0"/>
              <a:t>North American Electricity Reliability Corporation (NERC)</a:t>
            </a:r>
          </a:p>
          <a:p>
            <a:r>
              <a:rPr lang="en-US" sz="1200" dirty="0"/>
              <a:t>ISACs, such as the Elections Infrastructure ISAC, Electricity ISAC, Health ISAC, Multi-State ISAC, and </a:t>
            </a:r>
            <a:r>
              <a:rPr lang="en-US" sz="1200" dirty="0" err="1"/>
              <a:t>WaterISAC</a:t>
            </a:r>
            <a:r>
              <a:rPr lang="en-US" sz="1200" dirty="0"/>
              <a:t>, and information sharing organizations, such as </a:t>
            </a:r>
            <a:r>
              <a:rPr lang="en-US" sz="1200" dirty="0" err="1"/>
              <a:t>TribalNet</a:t>
            </a:r>
            <a:endParaRPr lang="en-US" sz="1200" dirty="0"/>
          </a:p>
          <a:p>
            <a:r>
              <a:rPr lang="en-US" sz="1200" dirty="0"/>
              <a:t>Payment Card Industry (PCI) Data Security Standard (DSS) </a:t>
            </a:r>
          </a:p>
          <a:p>
            <a:r>
              <a:rPr lang="en-US" sz="1200" dirty="0"/>
              <a:t>Local laws and regulations:</a:t>
            </a:r>
          </a:p>
          <a:p>
            <a:pPr marL="747713">
              <a:spcBef>
                <a:spcPts val="0"/>
              </a:spcBef>
              <a:buSzPct val="100000"/>
              <a:buFont typeface="Courier New" panose="02070309020205020404" pitchFamily="49" charset="0"/>
              <a:buChar char="o"/>
            </a:pPr>
            <a:r>
              <a:rPr lang="en-US" sz="1000" dirty="0"/>
              <a:t>California Consumer Privacy Act (CCPA)</a:t>
            </a:r>
          </a:p>
          <a:p>
            <a:pPr marL="747713">
              <a:spcBef>
                <a:spcPts val="0"/>
              </a:spcBef>
              <a:buSzPct val="100000"/>
              <a:buFont typeface="Courier New" panose="02070309020205020404" pitchFamily="49" charset="0"/>
              <a:buChar char="o"/>
            </a:pPr>
            <a:r>
              <a:rPr lang="en-US" sz="1000" dirty="0"/>
              <a:t>California Civil Code s. 1798.29(a) requires state agencies to disclose data breaches affecting unencrypted PII</a:t>
            </a:r>
          </a:p>
          <a:p>
            <a:pPr marL="747713">
              <a:spcBef>
                <a:spcPts val="0"/>
              </a:spcBef>
              <a:buSzPct val="100000"/>
              <a:buFont typeface="Courier New" panose="02070309020205020404" pitchFamily="49" charset="0"/>
              <a:buChar char="o"/>
            </a:pPr>
            <a:r>
              <a:rPr lang="en-US" sz="1000" dirty="0"/>
              <a:t>Louisiana Cyber Incident Response Plan, Emergency Support Function 17 (ESF17)</a:t>
            </a:r>
            <a:endParaRPr lang="en-US" sz="1200" dirty="0"/>
          </a:p>
        </p:txBody>
      </p:sp>
    </p:spTree>
    <p:extLst>
      <p:ext uri="{BB962C8B-B14F-4D97-AF65-F5344CB8AC3E}">
        <p14:creationId xmlns:p14="http://schemas.microsoft.com/office/powerpoint/2010/main" val="78925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86C6-C94F-4A31-83CC-45878E4528F9}"/>
              </a:ext>
            </a:extLst>
          </p:cNvPr>
          <p:cNvSpPr>
            <a:spLocks noGrp="1"/>
          </p:cNvSpPr>
          <p:nvPr>
            <p:ph type="title"/>
          </p:nvPr>
        </p:nvSpPr>
        <p:spPr/>
        <p:txBody>
          <a:bodyPr/>
          <a:lstStyle/>
          <a:p>
            <a:r>
              <a:rPr lang="en-US" dirty="0"/>
              <a:t>Different Taxonomies</a:t>
            </a:r>
          </a:p>
        </p:txBody>
      </p:sp>
      <p:sp>
        <p:nvSpPr>
          <p:cNvPr id="3" name="Text Placeholder 2">
            <a:extLst>
              <a:ext uri="{FF2B5EF4-FFF2-40B4-BE49-F238E27FC236}">
                <a16:creationId xmlns:a16="http://schemas.microsoft.com/office/drawing/2014/main" id="{7AF9F81D-EBA7-43EA-8C4D-E8E18E4BC398}"/>
              </a:ext>
            </a:extLst>
          </p:cNvPr>
          <p:cNvSpPr>
            <a:spLocks noGrp="1"/>
          </p:cNvSpPr>
          <p:nvPr>
            <p:ph type="body" idx="1"/>
          </p:nvPr>
        </p:nvSpPr>
        <p:spPr/>
        <p:txBody>
          <a:bodyPr/>
          <a:lstStyle/>
          <a:p>
            <a:pPr>
              <a:lnSpc>
                <a:spcPct val="100000"/>
              </a:lnSpc>
              <a:spcBef>
                <a:spcPts val="600"/>
              </a:spcBef>
            </a:pPr>
            <a:r>
              <a:rPr lang="en-US" b="1" dirty="0"/>
              <a:t>Ad hoc </a:t>
            </a:r>
            <a:r>
              <a:rPr lang="en-US" dirty="0"/>
              <a:t>– self developed taxonomies and ontologies</a:t>
            </a:r>
          </a:p>
          <a:p>
            <a:pPr>
              <a:lnSpc>
                <a:spcPct val="100000"/>
              </a:lnSpc>
              <a:spcBef>
                <a:spcPts val="600"/>
              </a:spcBef>
            </a:pPr>
            <a:r>
              <a:rPr lang="en-US" b="1" dirty="0"/>
              <a:t>STIX / TAXII</a:t>
            </a:r>
          </a:p>
          <a:p>
            <a:pPr lvl="1">
              <a:lnSpc>
                <a:spcPct val="100000"/>
              </a:lnSpc>
              <a:spcBef>
                <a:spcPts val="600"/>
              </a:spcBef>
              <a:buClr>
                <a:schemeClr val="accent2"/>
              </a:buClr>
              <a:buFont typeface="Courier New" panose="02070309020205020404" pitchFamily="49" charset="0"/>
              <a:buChar char="o"/>
            </a:pP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Structured Threat Information Expression (STIX™) is a language and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serialization format used to exchange cyber threat intelligence (CTI).</a:t>
            </a:r>
          </a:p>
          <a:p>
            <a:pPr lvl="1">
              <a:lnSpc>
                <a:spcPct val="100000"/>
              </a:lnSpc>
              <a:spcBef>
                <a:spcPts val="600"/>
              </a:spcBef>
              <a:buClr>
                <a:schemeClr val="accent2"/>
              </a:buClr>
              <a:buFont typeface="Courier New" panose="02070309020205020404" pitchFamily="49" charset="0"/>
              <a:buChar char="o"/>
            </a:pP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Trusted Automated Exchange of Intelligence Information (TAXII™) is an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application layer protocol for the communication of cyber threat information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in a simple and scalable manner.</a:t>
            </a: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00000"/>
              </a:lnSpc>
              <a:spcBef>
                <a:spcPts val="600"/>
              </a:spcBef>
              <a:buClr>
                <a:schemeClr val="accent2"/>
              </a:buClr>
            </a:pPr>
            <a:r>
              <a:rPr lang="en-US" b="1" dirty="0">
                <a:solidFill>
                  <a:schemeClr val="accent2"/>
                </a:solidFill>
              </a:rPr>
              <a:t>VERIS Framework</a:t>
            </a:r>
          </a:p>
          <a:p>
            <a:pPr lvl="1">
              <a:lnSpc>
                <a:spcPct val="100000"/>
              </a:lnSpc>
              <a:spcBef>
                <a:spcPts val="600"/>
              </a:spcBef>
              <a:buClr>
                <a:schemeClr val="accent2"/>
              </a:buClr>
              <a:buFont typeface="Courier New" panose="02070309020205020404" pitchFamily="49" charset="0"/>
              <a:buChar char="o"/>
            </a:pP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Vocabulary for Event Recording and Incident Sharing (VERIS) is a set of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metrics designed to provide a common language for describing security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incidents in a structured and repeatable manner. </a:t>
            </a:r>
            <a:endParaRPr lang="en-US" dirty="0"/>
          </a:p>
        </p:txBody>
      </p:sp>
      <p:pic>
        <p:nvPicPr>
          <p:cNvPr id="7" name="Picture 6">
            <a:extLst>
              <a:ext uri="{FF2B5EF4-FFF2-40B4-BE49-F238E27FC236}">
                <a16:creationId xmlns:a16="http://schemas.microsoft.com/office/drawing/2014/main" id="{73F84146-81EE-4A97-ADC6-A86334B5ED3C}"/>
              </a:ext>
            </a:extLst>
          </p:cNvPr>
          <p:cNvPicPr>
            <a:picLocks noChangeAspect="1"/>
          </p:cNvPicPr>
          <p:nvPr/>
        </p:nvPicPr>
        <p:blipFill>
          <a:blip r:embed="rId3"/>
          <a:stretch>
            <a:fillRect/>
          </a:stretch>
        </p:blipFill>
        <p:spPr>
          <a:xfrm>
            <a:off x="6894622" y="1418179"/>
            <a:ext cx="1886304" cy="710508"/>
          </a:xfrm>
          <a:prstGeom prst="rect">
            <a:avLst/>
          </a:prstGeom>
        </p:spPr>
      </p:pic>
      <p:pic>
        <p:nvPicPr>
          <p:cNvPr id="8" name="Picture 7">
            <a:extLst>
              <a:ext uri="{FF2B5EF4-FFF2-40B4-BE49-F238E27FC236}">
                <a16:creationId xmlns:a16="http://schemas.microsoft.com/office/drawing/2014/main" id="{B9BE86A6-09FB-4DC0-88DA-6697186C495A}"/>
              </a:ext>
            </a:extLst>
          </p:cNvPr>
          <p:cNvPicPr>
            <a:picLocks noChangeAspect="1"/>
          </p:cNvPicPr>
          <p:nvPr/>
        </p:nvPicPr>
        <p:blipFill>
          <a:blip r:embed="rId4"/>
          <a:stretch>
            <a:fillRect/>
          </a:stretch>
        </p:blipFill>
        <p:spPr>
          <a:xfrm>
            <a:off x="7275729" y="2039847"/>
            <a:ext cx="1757136" cy="767282"/>
          </a:xfrm>
          <a:prstGeom prst="rect">
            <a:avLst/>
          </a:prstGeom>
        </p:spPr>
      </p:pic>
      <p:pic>
        <p:nvPicPr>
          <p:cNvPr id="11" name="Picture 2" descr="Standards">
            <a:extLst>
              <a:ext uri="{FF2B5EF4-FFF2-40B4-BE49-F238E27FC236}">
                <a16:creationId xmlns:a16="http://schemas.microsoft.com/office/drawing/2014/main" id="{06317BE8-100E-42D0-8FB9-AEBCF2266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7907" y="3632284"/>
            <a:ext cx="2454390" cy="13891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9869F64-4959-462F-86F4-80042B1224FD}"/>
              </a:ext>
            </a:extLst>
          </p:cNvPr>
          <p:cNvPicPr>
            <a:picLocks noChangeAspect="1"/>
          </p:cNvPicPr>
          <p:nvPr/>
        </p:nvPicPr>
        <p:blipFill>
          <a:blip r:embed="rId6"/>
          <a:stretch>
            <a:fillRect/>
          </a:stretch>
        </p:blipFill>
        <p:spPr>
          <a:xfrm>
            <a:off x="4833257" y="3562075"/>
            <a:ext cx="1820092" cy="1465529"/>
          </a:xfrm>
          <a:prstGeom prst="rect">
            <a:avLst/>
          </a:prstGeom>
        </p:spPr>
      </p:pic>
    </p:spTree>
    <p:extLst>
      <p:ext uri="{BB962C8B-B14F-4D97-AF65-F5344CB8AC3E}">
        <p14:creationId xmlns:p14="http://schemas.microsoft.com/office/powerpoint/2010/main" val="240489248"/>
      </p:ext>
    </p:extLst>
  </p:cSld>
  <p:clrMapOvr>
    <a:masterClrMapping/>
  </p:clrMapOvr>
</p:sld>
</file>

<file path=ppt/theme/theme1.xml><?xml version="1.0" encoding="utf-8"?>
<a:theme xmlns:a="http://schemas.openxmlformats.org/drawingml/2006/main" name="Streamline">
  <a:themeElements>
    <a:clrScheme name="CSN 1">
      <a:dk1>
        <a:sysClr val="windowText" lastClr="000000"/>
      </a:dk1>
      <a:lt1>
        <a:sysClr val="window" lastClr="FFFFFF"/>
      </a:lt1>
      <a:dk2>
        <a:srgbClr val="44546A"/>
      </a:dk2>
      <a:lt2>
        <a:srgbClr val="E7E6E6"/>
      </a:lt2>
      <a:accent1>
        <a:srgbClr val="82C341"/>
      </a:accent1>
      <a:accent2>
        <a:srgbClr val="1E384B"/>
      </a:accent2>
      <a:accent3>
        <a:srgbClr val="A6AEA4"/>
      </a:accent3>
      <a:accent4>
        <a:srgbClr val="ED9B33"/>
      </a:accent4>
      <a:accent5>
        <a:srgbClr val="C6D6E3"/>
      </a:accent5>
      <a:accent6>
        <a:srgbClr val="54622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crime Support Networ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3203</Words>
  <Application>Microsoft Office PowerPoint</Application>
  <PresentationFormat>On-screen Show (16:9)</PresentationFormat>
  <Paragraphs>483</Paragraphs>
  <Slides>24</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Lato</vt:lpstr>
      <vt:lpstr>Open Sans</vt:lpstr>
      <vt:lpstr>Calibri</vt:lpstr>
      <vt:lpstr>Raleway</vt:lpstr>
      <vt:lpstr>Courier New</vt:lpstr>
      <vt:lpstr>Noto Sans Symbols</vt:lpstr>
      <vt:lpstr>Helvetica Neue</vt:lpstr>
      <vt:lpstr>Bahnschrift</vt:lpstr>
      <vt:lpstr>Arial</vt:lpstr>
      <vt:lpstr>Streamline</vt:lpstr>
      <vt:lpstr>Cybercrime Support Network</vt:lpstr>
      <vt:lpstr>PowerPoint Presentation</vt:lpstr>
      <vt:lpstr>AGENDA</vt:lpstr>
      <vt:lpstr>PowerPoint Presentation</vt:lpstr>
      <vt:lpstr>The Problem</vt:lpstr>
      <vt:lpstr>What does success look like?</vt:lpstr>
      <vt:lpstr>CSN Is Helping Build the NIEM Cyber Domain</vt:lpstr>
      <vt:lpstr>Unique Data Sharing Issues in Cyber</vt:lpstr>
      <vt:lpstr>Compliance Drivers Don’t Match</vt:lpstr>
      <vt:lpstr>Different Taxonomies</vt:lpstr>
      <vt:lpstr>Different Terms</vt:lpstr>
      <vt:lpstr>Different Maturity Levels </vt:lpstr>
      <vt:lpstr>Information Sharing Pitfalls</vt:lpstr>
      <vt:lpstr>Cyber Incidents  Cyber Crimes</vt:lpstr>
      <vt:lpstr>Political, Operational, Economic, and Technical</vt:lpstr>
      <vt:lpstr>Political, Operational, Economic, and Technical</vt:lpstr>
      <vt:lpstr>Network Design &amp; Cardinality</vt:lpstr>
      <vt:lpstr>Best Practices in Implementing Data Standards</vt:lpstr>
      <vt:lpstr>Existing Data Standards, Schemas, Frameworks, Considerations…</vt:lpstr>
      <vt:lpstr>Security and Privacy</vt:lpstr>
      <vt:lpstr>Challenges of Emerging Technology</vt:lpstr>
      <vt:lpstr>Rapid Evolution of Technology</vt:lpstr>
      <vt:lpstr>Rapid Evolution of Crime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Ilene Klein</dc:creator>
  <cp:lastModifiedBy>Sullivan, Stephen [USA]</cp:lastModifiedBy>
  <cp:revision>36</cp:revision>
  <dcterms:modified xsi:type="dcterms:W3CDTF">2021-09-16T11:46:03Z</dcterms:modified>
</cp:coreProperties>
</file>